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64" r:id="rId5"/>
    <p:sldId id="265" r:id="rId6"/>
    <p:sldId id="266" r:id="rId7"/>
    <p:sldId id="267" r:id="rId8"/>
    <p:sldId id="270" r:id="rId9"/>
    <p:sldId id="268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59" r:id="rId23"/>
    <p:sldId id="260" r:id="rId24"/>
    <p:sldId id="261" r:id="rId25"/>
    <p:sldId id="262" r:id="rId26"/>
    <p:sldId id="263" r:id="rId27"/>
  </p:sldIdLst>
  <p:sldSz cx="18288000" cy="10287000"/>
  <p:notesSz cx="6858000" cy="9144000"/>
  <p:embeddedFontLst>
    <p:embeddedFont>
      <p:font typeface="Josefin Sans SemiBold" panose="020B0600000101010101" charset="0"/>
      <p:bold r:id="rId29"/>
    </p:embeddedFont>
    <p:embeddedFont>
      <p:font typeface="맑은 고딕" panose="020B0503020000020004" pitchFamily="50" charset="-127"/>
      <p:regular r:id="rId30"/>
      <p:bold r:id="rId31"/>
    </p:embeddedFont>
    <p:embeddedFont>
      <p:font typeface="Pretendard Bold" panose="020B0600000101010101" charset="-127"/>
      <p:bold r:id="rId32"/>
    </p:embeddedFont>
    <p:embeddedFont>
      <p:font typeface="Pretendard Regular" panose="020B0600000101010101" charset="-127"/>
      <p:regular r:id="rId33"/>
    </p:embeddedFont>
    <p:embeddedFont>
      <p:font typeface="Pretendard Light" panose="020B0600000101010101" charset="-127"/>
      <p:regular r:id="rId34"/>
    </p:embeddedFont>
    <p:embeddedFont>
      <p:font typeface="Pretendard ExtraLight" panose="020B0600000101010101" charset="-127"/>
      <p:regular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Pretendard ExtraBold" panose="020B0600000101010101" charset="-127"/>
      <p:bold r:id="rId40"/>
    </p:embeddedFont>
    <p:embeddedFont>
      <p:font typeface="Pretendard Medium" panose="020B0600000101010101" charset="-127"/>
      <p:bold r:id="rId41"/>
    </p:embeddedFont>
    <p:embeddedFont>
      <p:font typeface="Pretendard SemiBold" panose="020B0600000101010101" charset="-127"/>
      <p:bold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2280" y="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823A9-420D-4D29-A5F7-C5CC9B8326C4}" type="datetimeFigureOut">
              <a:rPr lang="ko-KR" altLang="en-US" smtClean="0"/>
              <a:t>2025-09-17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F4EDBF-A84F-4684-9A86-B6426CFC8B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37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7.png"/><Relationship Id="rId7" Type="http://schemas.openxmlformats.org/officeDocument/2006/relationships/image" Target="../media/image2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10" Type="http://schemas.openxmlformats.org/officeDocument/2006/relationships/image" Target="../media/image30.png"/><Relationship Id="rId4" Type="http://schemas.openxmlformats.org/officeDocument/2006/relationships/image" Target="../media/image10.png"/><Relationship Id="rId9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3.png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23000" y="7404100"/>
            <a:ext cx="29375100" cy="53086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5300" y="4927600"/>
            <a:ext cx="7150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>
            <a:alphaModFix amt="10000"/>
          </a:blip>
          <a:stretch>
            <a:fillRect/>
          </a:stretch>
        </p:blipFill>
        <p:spPr>
          <a:xfrm>
            <a:off x="7429500" y="6807200"/>
            <a:ext cx="3429000" cy="6731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46900" y="2527300"/>
            <a:ext cx="368300" cy="2540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7378700" y="2476500"/>
            <a:ext cx="3441700" cy="342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116199"/>
              </a:lnSpc>
            </a:pPr>
            <a:r>
              <a:rPr lang="en-US" altLang="ko-KR" sz="1800" b="0" i="0" u="none" strike="noStrike" dirty="0" smtClean="0">
                <a:solidFill>
                  <a:srgbClr val="000000"/>
                </a:solidFill>
                <a:latin typeface="Josefin Sans SemiBold"/>
              </a:rPr>
              <a:t>LG AM Inspire 3th Mini </a:t>
            </a:r>
            <a:r>
              <a:rPr lang="en-US" altLang="ko-KR" dirty="0" smtClean="0">
                <a:solidFill>
                  <a:srgbClr val="000000"/>
                </a:solidFill>
                <a:latin typeface="Josefin Sans SemiBold"/>
              </a:rPr>
              <a:t>Project</a:t>
            </a:r>
            <a:endParaRPr lang="en-US" sz="18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5562600" y="3873500"/>
            <a:ext cx="71628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6000" b="0" i="0" u="none" strike="noStrike" spc="-400" dirty="0" err="1" smtClean="0">
                <a:solidFill>
                  <a:srgbClr val="6A7E74"/>
                </a:solidFill>
                <a:ea typeface="Pretendard Regular"/>
              </a:rPr>
              <a:t>인스타그램</a:t>
            </a:r>
            <a:r>
              <a:rPr lang="ko-KR" altLang="en-US" sz="6000" b="0" i="0" u="none" strike="noStrike" spc="-400" dirty="0" smtClean="0">
                <a:solidFill>
                  <a:srgbClr val="6A7E74"/>
                </a:solidFill>
                <a:ea typeface="Pretendard Regular"/>
              </a:rPr>
              <a:t> 클론 </a:t>
            </a:r>
            <a:endParaRPr lang="ko-KR" sz="6000" b="0" i="0" u="none" strike="noStrike" spc="-400" dirty="0">
              <a:solidFill>
                <a:srgbClr val="6A7E74"/>
              </a:solidFill>
              <a:ea typeface="Pretendard Regular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156200" y="4940300"/>
            <a:ext cx="7988300" cy="1600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9000" b="0" i="0" u="none" strike="noStrike" spc="-100" dirty="0" smtClean="0">
                <a:solidFill>
                  <a:srgbClr val="6A7E74"/>
                </a:solidFill>
                <a:ea typeface="Pretendard Bold"/>
              </a:rPr>
              <a:t>구축 결과 보고서</a:t>
            </a:r>
            <a:endParaRPr lang="ko-KR" sz="9000" b="0" i="0" u="none" strike="noStrike" spc="-100" dirty="0">
              <a:solidFill>
                <a:srgbClr val="6A7E74"/>
              </a:solidFill>
              <a:ea typeface="Pretendard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721600" y="6946900"/>
            <a:ext cx="28448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2400" b="0" i="0" u="none" strike="noStrike" dirty="0" smtClean="0">
                <a:solidFill>
                  <a:srgbClr val="466456"/>
                </a:solidFill>
                <a:latin typeface="Pretendard Regular"/>
              </a:rPr>
              <a:t>7</a:t>
            </a:r>
            <a:r>
              <a:rPr lang="ko-KR" altLang="en-US" sz="2400" b="0" i="0" u="none" strike="noStrike" dirty="0" smtClean="0">
                <a:solidFill>
                  <a:srgbClr val="466456"/>
                </a:solidFill>
                <a:latin typeface="Pretendard Regular"/>
              </a:rPr>
              <a:t>조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 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ExtraLight"/>
              </a:rPr>
              <a:t>|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</a:t>
            </a:r>
            <a:r>
              <a:rPr lang="ko-KR" altLang="en-US" sz="2400" b="0" i="0" u="none" strike="noStrike" dirty="0" smtClean="0">
                <a:solidFill>
                  <a:srgbClr val="466456"/>
                </a:solidFill>
                <a:latin typeface="Pretendard Regular"/>
              </a:rPr>
              <a:t>발표자</a:t>
            </a:r>
            <a:endParaRPr lang="ko-KR" sz="2400" b="0" i="0" u="none" strike="noStrike" dirty="0">
              <a:solidFill>
                <a:srgbClr val="466456"/>
              </a:solidFill>
              <a:ea typeface="Pretendard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31173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890" y="31173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-100" normalizeH="0" baseline="0" noProof="0" dirty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Chapter </a:t>
            </a:r>
            <a:r>
              <a:rPr kumimoji="0" lang="en-US" sz="2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4.</a:t>
            </a:r>
            <a:endParaRPr kumimoji="0" lang="en-US" sz="2000" b="0" i="0" u="none" strike="noStrike" kern="1200" cap="none" spc="-100" normalizeH="0" baseline="0" noProof="0" dirty="0">
              <a:ln>
                <a:noFill/>
              </a:ln>
              <a:solidFill>
                <a:srgbClr val="BACCC3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6A7E74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아키텍처 및 설계</a:t>
            </a:r>
            <a:endParaRPr kumimoji="0" lang="ko-KR" altLang="ko-KR" sz="4000" b="0" i="0" u="none" strike="noStrike" kern="1200" cap="none" spc="-100" normalizeH="0" baseline="0" noProof="0" dirty="0">
              <a:ln>
                <a:noFill/>
              </a:ln>
              <a:solidFill>
                <a:srgbClr val="6A7E74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osefin Sans SemiBold"/>
                <a:ea typeface="맑은 고딕" panose="020B0503020000020004" pitchFamily="50" charset="-127"/>
                <a:cs typeface="+mn-cs"/>
              </a:rPr>
              <a:t>Team 7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67" name="TextBox 15"/>
          <p:cNvSpPr txBox="1"/>
          <p:nvPr/>
        </p:nvSpPr>
        <p:spPr>
          <a:xfrm>
            <a:off x="1104900" y="3873500"/>
            <a:ext cx="160782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000" spc="-100" dirty="0" smtClean="0">
                <a:solidFill>
                  <a:srgbClr val="222222"/>
                </a:solidFill>
                <a:latin typeface="Calibri"/>
                <a:ea typeface="Pretendard SemiBold"/>
              </a:rPr>
              <a:t>서비스 구성도</a:t>
            </a:r>
            <a:endParaRPr kumimoji="0" lang="ko-KR" altLang="en-US" sz="4000" b="0" i="0" u="none" strike="noStrike" kern="1200" cap="none" spc="-10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sp>
        <p:nvSpPr>
          <p:cNvPr id="69" name="TextBox 14"/>
          <p:cNvSpPr txBox="1"/>
          <p:nvPr/>
        </p:nvSpPr>
        <p:spPr>
          <a:xfrm>
            <a:off x="1130300" y="3289300"/>
            <a:ext cx="160401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Light"/>
                <a:cs typeface="+mn-cs"/>
              </a:rPr>
              <a:t>서비스 구성도를 위한 </a:t>
            </a:r>
            <a:r>
              <a:rPr kumimoji="0" lang="ko-KR" altLang="en-US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Light"/>
                <a:cs typeface="+mn-cs"/>
              </a:rPr>
              <a:t>한줄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Light"/>
                <a:cs typeface="+mn-cs"/>
              </a:rPr>
              <a:t> 내용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Ligh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7131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31173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890" y="31173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-100" normalizeH="0" baseline="0" noProof="0" dirty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Chapter </a:t>
            </a:r>
            <a:r>
              <a:rPr kumimoji="0" lang="en-US" sz="2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4.</a:t>
            </a:r>
            <a:endParaRPr kumimoji="0" lang="en-US" sz="2000" b="0" i="0" u="none" strike="noStrike" kern="1200" cap="none" spc="-100" normalizeH="0" baseline="0" noProof="0" dirty="0">
              <a:ln>
                <a:noFill/>
              </a:ln>
              <a:solidFill>
                <a:srgbClr val="BACCC3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6A7E74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아키텍처 및 설계</a:t>
            </a:r>
            <a:endParaRPr kumimoji="0" lang="ko-KR" altLang="ko-KR" sz="4000" b="0" i="0" u="none" strike="noStrike" kern="1200" cap="none" spc="-100" normalizeH="0" baseline="0" noProof="0" dirty="0">
              <a:ln>
                <a:noFill/>
              </a:ln>
              <a:solidFill>
                <a:srgbClr val="6A7E74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osefin Sans SemiBold"/>
                <a:ea typeface="맑은 고딕" panose="020B0503020000020004" pitchFamily="50" charset="-127"/>
                <a:cs typeface="+mn-cs"/>
              </a:rPr>
              <a:t>Team 7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67" name="TextBox 15"/>
          <p:cNvSpPr txBox="1"/>
          <p:nvPr/>
        </p:nvSpPr>
        <p:spPr>
          <a:xfrm>
            <a:off x="1104900" y="3873500"/>
            <a:ext cx="160782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000" spc="-100" dirty="0" smtClean="0">
                <a:solidFill>
                  <a:srgbClr val="222222"/>
                </a:solidFill>
                <a:latin typeface="Calibri"/>
                <a:ea typeface="Pretendard SemiBold"/>
              </a:rPr>
              <a:t>DB </a:t>
            </a:r>
            <a:r>
              <a:rPr lang="ko-KR" altLang="en-US" sz="4000" spc="-100" dirty="0" smtClean="0">
                <a:solidFill>
                  <a:srgbClr val="222222"/>
                </a:solidFill>
                <a:latin typeface="Calibri"/>
                <a:ea typeface="Pretendard SemiBold"/>
              </a:rPr>
              <a:t>설계도</a:t>
            </a:r>
            <a:endParaRPr kumimoji="0" lang="ko-KR" altLang="en-US" sz="4000" b="0" i="0" u="none" strike="noStrike" kern="1200" cap="none" spc="-10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sp>
        <p:nvSpPr>
          <p:cNvPr id="69" name="TextBox 14"/>
          <p:cNvSpPr txBox="1"/>
          <p:nvPr/>
        </p:nvSpPr>
        <p:spPr>
          <a:xfrm>
            <a:off x="1130300" y="3289300"/>
            <a:ext cx="160401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Light"/>
                <a:cs typeface="+mn-cs"/>
              </a:rPr>
              <a:t>인스타그램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Light"/>
                <a:cs typeface="+mn-cs"/>
              </a:rPr>
              <a:t> 클론 프로젝트 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Light"/>
              <a:cs typeface="+mn-cs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7350" y="4737100"/>
            <a:ext cx="10386000" cy="496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752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31173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890" y="31173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-100" normalizeH="0" baseline="0" noProof="0" dirty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Chapter </a:t>
            </a:r>
            <a:r>
              <a:rPr kumimoji="0" lang="en-US" sz="2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5.</a:t>
            </a:r>
            <a:endParaRPr kumimoji="0" lang="en-US" sz="2000" b="0" i="0" u="none" strike="noStrike" kern="1200" cap="none" spc="-100" normalizeH="0" baseline="0" noProof="0" dirty="0">
              <a:ln>
                <a:noFill/>
              </a:ln>
              <a:solidFill>
                <a:srgbClr val="BACCC3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6A7E74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API </a:t>
            </a: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6A7E74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설계 및 연동</a:t>
            </a:r>
            <a:endParaRPr kumimoji="0" lang="ko-KR" altLang="ko-KR" sz="4000" b="0" i="0" u="none" strike="noStrike" kern="1200" cap="none" spc="-100" normalizeH="0" baseline="0" noProof="0" dirty="0">
              <a:ln>
                <a:noFill/>
              </a:ln>
              <a:solidFill>
                <a:srgbClr val="6A7E74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osefin Sans SemiBold"/>
                <a:ea typeface="맑은 고딕" panose="020B0503020000020004" pitchFamily="50" charset="-127"/>
                <a:cs typeface="+mn-cs"/>
              </a:rPr>
              <a:t>Team 7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67" name="TextBox 15"/>
          <p:cNvSpPr txBox="1"/>
          <p:nvPr/>
        </p:nvSpPr>
        <p:spPr>
          <a:xfrm>
            <a:off x="1104900" y="3873500"/>
            <a:ext cx="160782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Swagger </a:t>
            </a: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기반 </a:t>
            </a:r>
            <a:r>
              <a:rPr kumimoji="0" lang="en-US" altLang="ko-KR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API </a:t>
            </a: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명세 캡처</a:t>
            </a:r>
            <a:endParaRPr kumimoji="0" lang="ko-KR" altLang="en-US" sz="4000" b="0" i="0" u="none" strike="noStrike" kern="1200" cap="none" spc="-10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sp>
        <p:nvSpPr>
          <p:cNvPr id="69" name="TextBox 14"/>
          <p:cNvSpPr txBox="1"/>
          <p:nvPr/>
        </p:nvSpPr>
        <p:spPr>
          <a:xfrm>
            <a:off x="1130300" y="3289300"/>
            <a:ext cx="160401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2400" dirty="0">
                <a:solidFill>
                  <a:srgbClr val="222222"/>
                </a:solidFill>
                <a:ea typeface="Pretendard Light"/>
              </a:rPr>
              <a:t>Swagger </a:t>
            </a:r>
            <a:r>
              <a:rPr lang="ko-KR" altLang="en-US" sz="2400" dirty="0">
                <a:solidFill>
                  <a:srgbClr val="222222"/>
                </a:solidFill>
                <a:ea typeface="Pretendard Light"/>
              </a:rPr>
              <a:t>기반 </a:t>
            </a:r>
            <a:r>
              <a:rPr lang="en-US" altLang="ko-KR" sz="2400" dirty="0">
                <a:solidFill>
                  <a:srgbClr val="222222"/>
                </a:solidFill>
                <a:ea typeface="Pretendard Light"/>
              </a:rPr>
              <a:t>API </a:t>
            </a:r>
            <a:r>
              <a:rPr lang="ko-KR" altLang="en-US" sz="2400" dirty="0">
                <a:solidFill>
                  <a:srgbClr val="222222"/>
                </a:solidFill>
                <a:ea typeface="Pretendard Light"/>
              </a:rPr>
              <a:t>명세 캡처 위한 </a:t>
            </a:r>
            <a:r>
              <a:rPr lang="ko-KR" altLang="en-US" sz="2400" dirty="0" err="1">
                <a:solidFill>
                  <a:srgbClr val="222222"/>
                </a:solidFill>
                <a:ea typeface="Pretendard Light"/>
              </a:rPr>
              <a:t>한줄</a:t>
            </a:r>
            <a:r>
              <a:rPr lang="ko-KR" altLang="en-US" sz="2400" dirty="0">
                <a:solidFill>
                  <a:srgbClr val="222222"/>
                </a:solidFill>
                <a:ea typeface="Pretendard Light"/>
              </a:rPr>
              <a:t> 내용</a:t>
            </a:r>
          </a:p>
        </p:txBody>
      </p:sp>
    </p:spTree>
    <p:extLst>
      <p:ext uri="{BB962C8B-B14F-4D97-AF65-F5344CB8AC3E}">
        <p14:creationId xmlns:p14="http://schemas.microsoft.com/office/powerpoint/2010/main" val="542436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31173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890" y="31173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-100" normalizeH="0" baseline="0" noProof="0" dirty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Chapter </a:t>
            </a:r>
            <a:r>
              <a:rPr kumimoji="0" lang="en-US" sz="2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6.</a:t>
            </a:r>
            <a:endParaRPr kumimoji="0" lang="en-US" sz="2000" b="0" i="0" u="none" strike="noStrike" kern="1200" cap="none" spc="-100" normalizeH="0" baseline="0" noProof="0" dirty="0">
              <a:ln>
                <a:noFill/>
              </a:ln>
              <a:solidFill>
                <a:srgbClr val="BACCC3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6A7E74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구현 및 테스트 결과</a:t>
            </a:r>
            <a:endParaRPr kumimoji="0" lang="ko-KR" altLang="ko-KR" sz="4000" b="0" i="0" u="none" strike="noStrike" kern="1200" cap="none" spc="-100" normalizeH="0" baseline="0" noProof="0" dirty="0">
              <a:ln>
                <a:noFill/>
              </a:ln>
              <a:solidFill>
                <a:srgbClr val="6A7E74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osefin Sans SemiBold"/>
                <a:ea typeface="맑은 고딕" panose="020B0503020000020004" pitchFamily="50" charset="-127"/>
                <a:cs typeface="+mn-cs"/>
              </a:rPr>
              <a:t>Team 7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67" name="TextBox 15"/>
          <p:cNvSpPr txBox="1"/>
          <p:nvPr/>
        </p:nvSpPr>
        <p:spPr>
          <a:xfrm>
            <a:off x="1104900" y="3873500"/>
            <a:ext cx="160782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4000" spc="-100" dirty="0" err="1" smtClean="0">
                <a:solidFill>
                  <a:srgbClr val="222222"/>
                </a:solidFill>
                <a:ea typeface="Pretendard SemiBold"/>
              </a:rPr>
              <a:t>단위테스트</a:t>
            </a:r>
            <a:r>
              <a:rPr lang="ko-KR" altLang="en-US" sz="4000" spc="-100" dirty="0" smtClean="0">
                <a:solidFill>
                  <a:srgbClr val="222222"/>
                </a:solidFill>
                <a:ea typeface="Pretendard SemiBold"/>
              </a:rPr>
              <a:t> 결과 요약</a:t>
            </a:r>
            <a:endParaRPr kumimoji="0" lang="ko-KR" altLang="en-US" sz="4000" b="0" i="0" u="none" strike="noStrike" kern="1200" cap="none" spc="-10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sp>
        <p:nvSpPr>
          <p:cNvPr id="69" name="TextBox 14"/>
          <p:cNvSpPr txBox="1"/>
          <p:nvPr/>
        </p:nvSpPr>
        <p:spPr>
          <a:xfrm>
            <a:off x="1130300" y="3289300"/>
            <a:ext cx="160401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400" dirty="0" err="1">
                <a:solidFill>
                  <a:srgbClr val="222222"/>
                </a:solidFill>
                <a:ea typeface="Pretendard Light"/>
              </a:rPr>
              <a:t>단위테스트</a:t>
            </a:r>
            <a:r>
              <a:rPr lang="ko-KR" altLang="en-US" sz="2400" dirty="0">
                <a:solidFill>
                  <a:srgbClr val="222222"/>
                </a:solidFill>
                <a:ea typeface="Pretendard Light"/>
              </a:rPr>
              <a:t> 결과 </a:t>
            </a:r>
            <a:r>
              <a:rPr lang="ko-KR" altLang="en-US" sz="2400" dirty="0" smtClean="0">
                <a:solidFill>
                  <a:srgbClr val="222222"/>
                </a:solidFill>
                <a:ea typeface="Pretendard Light"/>
              </a:rPr>
              <a:t>요약을 위한 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Light"/>
                <a:cs typeface="+mn-cs"/>
              </a:rPr>
              <a:t>한줄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Light"/>
                <a:cs typeface="+mn-cs"/>
              </a:rPr>
              <a:t> 내용</a:t>
            </a:r>
          </a:p>
        </p:txBody>
      </p:sp>
    </p:spTree>
    <p:extLst>
      <p:ext uri="{BB962C8B-B14F-4D97-AF65-F5344CB8AC3E}">
        <p14:creationId xmlns:p14="http://schemas.microsoft.com/office/powerpoint/2010/main" val="3610652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31173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890" y="31173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-100" normalizeH="0" baseline="0" noProof="0" dirty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Chapter </a:t>
            </a:r>
            <a:r>
              <a:rPr kumimoji="0" lang="en-US" sz="2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6.</a:t>
            </a:r>
            <a:endParaRPr kumimoji="0" lang="en-US" sz="2000" b="0" i="0" u="none" strike="noStrike" kern="1200" cap="none" spc="-100" normalizeH="0" baseline="0" noProof="0" dirty="0">
              <a:ln>
                <a:noFill/>
              </a:ln>
              <a:solidFill>
                <a:srgbClr val="BACCC3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6A7E74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구현 및 테스트 결과</a:t>
            </a:r>
            <a:endParaRPr kumimoji="0" lang="ko-KR" altLang="ko-KR" sz="4000" b="0" i="0" u="none" strike="noStrike" kern="1200" cap="none" spc="-100" normalizeH="0" baseline="0" noProof="0" dirty="0">
              <a:ln>
                <a:noFill/>
              </a:ln>
              <a:solidFill>
                <a:srgbClr val="6A7E74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osefin Sans SemiBold"/>
                <a:ea typeface="맑은 고딕" panose="020B0503020000020004" pitchFamily="50" charset="-127"/>
                <a:cs typeface="+mn-cs"/>
              </a:rPr>
              <a:t>Team 7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67" name="TextBox 15"/>
          <p:cNvSpPr txBox="1"/>
          <p:nvPr/>
        </p:nvSpPr>
        <p:spPr>
          <a:xfrm>
            <a:off x="1104900" y="3873500"/>
            <a:ext cx="160782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000" spc="-100" noProof="0" dirty="0" smtClean="0">
                <a:solidFill>
                  <a:srgbClr val="222222"/>
                </a:solidFill>
                <a:latin typeface="Calibri"/>
                <a:ea typeface="Pretendard SemiBold"/>
              </a:rPr>
              <a:t>주요 화면 캡처</a:t>
            </a:r>
            <a:endParaRPr kumimoji="0" lang="ko-KR" altLang="en-US" sz="4000" b="0" i="0" u="none" strike="noStrike" kern="1200" cap="none" spc="-10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sp>
        <p:nvSpPr>
          <p:cNvPr id="69" name="TextBox 14"/>
          <p:cNvSpPr txBox="1"/>
          <p:nvPr/>
        </p:nvSpPr>
        <p:spPr>
          <a:xfrm>
            <a:off x="1130300" y="3289300"/>
            <a:ext cx="160401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Light"/>
                <a:cs typeface="+mn-cs"/>
              </a:rPr>
              <a:t>피드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Light"/>
                <a:cs typeface="+mn-cs"/>
              </a:rPr>
              <a:t> 화면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Light"/>
              <a:cs typeface="+mn-cs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7122" y="4750179"/>
            <a:ext cx="10306456" cy="4608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595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31173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890" y="31173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-100" normalizeH="0" baseline="0" noProof="0" dirty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Chapter </a:t>
            </a:r>
            <a:r>
              <a:rPr kumimoji="0" lang="en-US" sz="2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6.</a:t>
            </a:r>
            <a:endParaRPr kumimoji="0" lang="en-US" sz="2000" b="0" i="0" u="none" strike="noStrike" kern="1200" cap="none" spc="-100" normalizeH="0" baseline="0" noProof="0" dirty="0">
              <a:ln>
                <a:noFill/>
              </a:ln>
              <a:solidFill>
                <a:srgbClr val="BACCC3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6A7E74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구현 및 테스트 결과</a:t>
            </a:r>
            <a:endParaRPr kumimoji="0" lang="ko-KR" altLang="ko-KR" sz="4000" b="0" i="0" u="none" strike="noStrike" kern="1200" cap="none" spc="-100" normalizeH="0" baseline="0" noProof="0" dirty="0">
              <a:ln>
                <a:noFill/>
              </a:ln>
              <a:solidFill>
                <a:srgbClr val="6A7E74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osefin Sans SemiBold"/>
                <a:ea typeface="맑은 고딕" panose="020B0503020000020004" pitchFamily="50" charset="-127"/>
                <a:cs typeface="+mn-cs"/>
              </a:rPr>
              <a:t>Team 7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67" name="TextBox 15"/>
          <p:cNvSpPr txBox="1"/>
          <p:nvPr/>
        </p:nvSpPr>
        <p:spPr>
          <a:xfrm>
            <a:off x="1104900" y="3873500"/>
            <a:ext cx="160782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주요 화면 캡처</a:t>
            </a:r>
            <a:endParaRPr kumimoji="0" lang="ko-KR" altLang="en-US" sz="4000" b="0" i="0" u="none" strike="noStrike" kern="1200" cap="none" spc="-10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sp>
        <p:nvSpPr>
          <p:cNvPr id="69" name="TextBox 14"/>
          <p:cNvSpPr txBox="1"/>
          <p:nvPr/>
        </p:nvSpPr>
        <p:spPr>
          <a:xfrm>
            <a:off x="1130300" y="3289300"/>
            <a:ext cx="160401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Light"/>
                <a:cs typeface="+mn-cs"/>
              </a:rPr>
              <a:t>사용자 검색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Light"/>
              <a:cs typeface="+mn-cs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6225" y="4737100"/>
            <a:ext cx="10188250" cy="455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976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31173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890" y="31173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-100" normalizeH="0" baseline="0" noProof="0" dirty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Chapter </a:t>
            </a:r>
            <a:r>
              <a:rPr kumimoji="0" lang="en-US" sz="2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6.</a:t>
            </a:r>
            <a:endParaRPr kumimoji="0" lang="en-US" sz="2000" b="0" i="0" u="none" strike="noStrike" kern="1200" cap="none" spc="-100" normalizeH="0" baseline="0" noProof="0" dirty="0">
              <a:ln>
                <a:noFill/>
              </a:ln>
              <a:solidFill>
                <a:srgbClr val="BACCC3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6A7E74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구현 및 테스트 결과</a:t>
            </a:r>
            <a:endParaRPr kumimoji="0" lang="ko-KR" altLang="ko-KR" sz="4000" b="0" i="0" u="none" strike="noStrike" kern="1200" cap="none" spc="-100" normalizeH="0" baseline="0" noProof="0" dirty="0">
              <a:ln>
                <a:noFill/>
              </a:ln>
              <a:solidFill>
                <a:srgbClr val="6A7E74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osefin Sans SemiBold"/>
                <a:ea typeface="맑은 고딕" panose="020B0503020000020004" pitchFamily="50" charset="-127"/>
                <a:cs typeface="+mn-cs"/>
              </a:rPr>
              <a:t>Team 7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67" name="TextBox 15"/>
          <p:cNvSpPr txBox="1"/>
          <p:nvPr/>
        </p:nvSpPr>
        <p:spPr>
          <a:xfrm>
            <a:off x="1104900" y="3873500"/>
            <a:ext cx="160782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주요 화면 캡처</a:t>
            </a:r>
            <a:endParaRPr kumimoji="0" lang="ko-KR" altLang="en-US" sz="4000" b="0" i="0" u="none" strike="noStrike" kern="1200" cap="none" spc="-10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sp>
        <p:nvSpPr>
          <p:cNvPr id="69" name="TextBox 14"/>
          <p:cNvSpPr txBox="1"/>
          <p:nvPr/>
        </p:nvSpPr>
        <p:spPr>
          <a:xfrm>
            <a:off x="1130300" y="3289300"/>
            <a:ext cx="160401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 smtClean="0">
                <a:solidFill>
                  <a:srgbClr val="222222"/>
                </a:solidFill>
                <a:latin typeface="Calibri"/>
                <a:ea typeface="Pretendard Light"/>
              </a:rPr>
              <a:t>게시물 조회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Light"/>
              <a:cs typeface="+mn-cs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6225" y="4737100"/>
            <a:ext cx="10188250" cy="4558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965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31173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890" y="31173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-100" normalizeH="0" baseline="0" noProof="0" dirty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Chapter </a:t>
            </a:r>
            <a:r>
              <a:rPr kumimoji="0" lang="en-US" sz="2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6.</a:t>
            </a:r>
            <a:endParaRPr kumimoji="0" lang="en-US" sz="2000" b="0" i="0" u="none" strike="noStrike" kern="1200" cap="none" spc="-100" normalizeH="0" baseline="0" noProof="0" dirty="0">
              <a:ln>
                <a:noFill/>
              </a:ln>
              <a:solidFill>
                <a:srgbClr val="BACCC3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6A7E74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구현 및 테스트 결과</a:t>
            </a:r>
            <a:endParaRPr kumimoji="0" lang="ko-KR" altLang="ko-KR" sz="4000" b="0" i="0" u="none" strike="noStrike" kern="1200" cap="none" spc="-100" normalizeH="0" baseline="0" noProof="0" dirty="0">
              <a:ln>
                <a:noFill/>
              </a:ln>
              <a:solidFill>
                <a:srgbClr val="6A7E74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osefin Sans SemiBold"/>
                <a:ea typeface="맑은 고딕" panose="020B0503020000020004" pitchFamily="50" charset="-127"/>
                <a:cs typeface="+mn-cs"/>
              </a:rPr>
              <a:t>Team 7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67" name="TextBox 15"/>
          <p:cNvSpPr txBox="1"/>
          <p:nvPr/>
        </p:nvSpPr>
        <p:spPr>
          <a:xfrm>
            <a:off x="1104900" y="3873500"/>
            <a:ext cx="160782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주요 화면 캡처</a:t>
            </a:r>
            <a:endParaRPr kumimoji="0" lang="ko-KR" altLang="en-US" sz="4000" b="0" i="0" u="none" strike="noStrike" kern="1200" cap="none" spc="-10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sp>
        <p:nvSpPr>
          <p:cNvPr id="69" name="TextBox 14"/>
          <p:cNvSpPr txBox="1"/>
          <p:nvPr/>
        </p:nvSpPr>
        <p:spPr>
          <a:xfrm>
            <a:off x="1130300" y="3289300"/>
            <a:ext cx="160401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Light"/>
                <a:cs typeface="+mn-cs"/>
              </a:rPr>
              <a:t>게시물 등록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Light"/>
              <a:cs typeface="+mn-cs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6225" y="4703762"/>
            <a:ext cx="10188250" cy="4566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655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31173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890" y="31173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-100" normalizeH="0" baseline="0" noProof="0" dirty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Chapter </a:t>
            </a:r>
            <a:r>
              <a:rPr kumimoji="0" lang="en-US" sz="2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6.</a:t>
            </a:r>
            <a:endParaRPr kumimoji="0" lang="en-US" sz="2000" b="0" i="0" u="none" strike="noStrike" kern="1200" cap="none" spc="-100" normalizeH="0" baseline="0" noProof="0" dirty="0">
              <a:ln>
                <a:noFill/>
              </a:ln>
              <a:solidFill>
                <a:srgbClr val="BACCC3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6A7E74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구현 및 테스트 결과</a:t>
            </a:r>
            <a:endParaRPr kumimoji="0" lang="ko-KR" altLang="ko-KR" sz="4000" b="0" i="0" u="none" strike="noStrike" kern="1200" cap="none" spc="-100" normalizeH="0" baseline="0" noProof="0" dirty="0">
              <a:ln>
                <a:noFill/>
              </a:ln>
              <a:solidFill>
                <a:srgbClr val="6A7E74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osefin Sans SemiBold"/>
                <a:ea typeface="맑은 고딕" panose="020B0503020000020004" pitchFamily="50" charset="-127"/>
                <a:cs typeface="+mn-cs"/>
              </a:rPr>
              <a:t>Team 7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67" name="TextBox 15"/>
          <p:cNvSpPr txBox="1"/>
          <p:nvPr/>
        </p:nvSpPr>
        <p:spPr>
          <a:xfrm>
            <a:off x="1104900" y="3873500"/>
            <a:ext cx="160782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주요 화면 캡처</a:t>
            </a:r>
            <a:endParaRPr kumimoji="0" lang="ko-KR" altLang="en-US" sz="4000" b="0" i="0" u="none" strike="noStrike" kern="1200" cap="none" spc="-10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sp>
        <p:nvSpPr>
          <p:cNvPr id="69" name="TextBox 14"/>
          <p:cNvSpPr txBox="1"/>
          <p:nvPr/>
        </p:nvSpPr>
        <p:spPr>
          <a:xfrm>
            <a:off x="1130300" y="3289300"/>
            <a:ext cx="160401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Light"/>
                <a:cs typeface="+mn-cs"/>
              </a:rPr>
              <a:t>AI 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Light"/>
                <a:cs typeface="+mn-cs"/>
              </a:rPr>
              <a:t>해시태그 추출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Light"/>
              <a:cs typeface="+mn-cs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6225" y="4737100"/>
            <a:ext cx="10188250" cy="4582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410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31173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890" y="31173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-100" normalizeH="0" baseline="0" noProof="0" dirty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Chapter </a:t>
            </a:r>
            <a:r>
              <a:rPr kumimoji="0" lang="en-US" sz="2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6.</a:t>
            </a:r>
            <a:endParaRPr kumimoji="0" lang="en-US" sz="2000" b="0" i="0" u="none" strike="noStrike" kern="1200" cap="none" spc="-100" normalizeH="0" baseline="0" noProof="0" dirty="0">
              <a:ln>
                <a:noFill/>
              </a:ln>
              <a:solidFill>
                <a:srgbClr val="BACCC3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6A7E74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구현 및 테스트 결과</a:t>
            </a:r>
            <a:endParaRPr kumimoji="0" lang="ko-KR" altLang="ko-KR" sz="4000" b="0" i="0" u="none" strike="noStrike" kern="1200" cap="none" spc="-100" normalizeH="0" baseline="0" noProof="0" dirty="0">
              <a:ln>
                <a:noFill/>
              </a:ln>
              <a:solidFill>
                <a:srgbClr val="6A7E74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osefin Sans SemiBold"/>
                <a:ea typeface="맑은 고딕" panose="020B0503020000020004" pitchFamily="50" charset="-127"/>
                <a:cs typeface="+mn-cs"/>
              </a:rPr>
              <a:t>Team 7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67" name="TextBox 15"/>
          <p:cNvSpPr txBox="1"/>
          <p:nvPr/>
        </p:nvSpPr>
        <p:spPr>
          <a:xfrm>
            <a:off x="1104900" y="3873500"/>
            <a:ext cx="160782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주요 화면 캡처</a:t>
            </a:r>
            <a:endParaRPr kumimoji="0" lang="ko-KR" altLang="en-US" sz="4000" b="0" i="0" u="none" strike="noStrike" kern="1200" cap="none" spc="-10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sp>
        <p:nvSpPr>
          <p:cNvPr id="69" name="TextBox 14"/>
          <p:cNvSpPr txBox="1"/>
          <p:nvPr/>
        </p:nvSpPr>
        <p:spPr>
          <a:xfrm>
            <a:off x="1130300" y="3289300"/>
            <a:ext cx="160401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Light"/>
                <a:cs typeface="+mn-cs"/>
              </a:rPr>
              <a:t>AI 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Light"/>
                <a:cs typeface="+mn-cs"/>
              </a:rPr>
              <a:t>해시태그 추출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Light"/>
              <a:cs typeface="+mn-cs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6225" y="4737100"/>
            <a:ext cx="10188250" cy="455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944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" y="-11430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2298700"/>
            <a:ext cx="88900" cy="673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667000" y="2133600"/>
            <a:ext cx="4521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 spc="-200">
                <a:solidFill>
                  <a:srgbClr val="466456"/>
                </a:solidFill>
                <a:ea typeface="Pretendard Bold"/>
              </a:rPr>
              <a:t>목차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7307518"/>
              </p:ext>
            </p:extLst>
          </p:nvPr>
        </p:nvGraphicFramePr>
        <p:xfrm>
          <a:off x="4626841" y="2222500"/>
          <a:ext cx="5888759" cy="6731000"/>
        </p:xfrm>
        <a:graphic>
          <a:graphicData uri="http://schemas.openxmlformats.org/drawingml/2006/table">
            <a:tbl>
              <a:tblPr/>
              <a:tblGrid>
                <a:gridCol w="19544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342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1.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smtClean="0">
                          <a:solidFill>
                            <a:srgbClr val="222222"/>
                          </a:solidFill>
                          <a:latin typeface="Pretendard Medium" panose="020B0600000101010101" charset="-127"/>
                          <a:ea typeface="Pretendard Medium" panose="020B0600000101010101" charset="-127"/>
                        </a:rPr>
                        <a:t>프로젝트 개요</a:t>
                      </a:r>
                      <a:endParaRPr lang="en-US" sz="1100" dirty="0">
                        <a:latin typeface="Pretendard Medium" panose="020B0600000101010101" charset="-127"/>
                        <a:ea typeface="Pretendard Medium" panose="020B0600000101010101" charset="-127"/>
                      </a:endParaRPr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2.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smtClean="0">
                          <a:solidFill>
                            <a:srgbClr val="222222"/>
                          </a:solidFill>
                          <a:ea typeface="Pretendard Medium"/>
                        </a:rPr>
                        <a:t>프로젝트 수행 계획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3.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smtClean="0">
                          <a:solidFill>
                            <a:srgbClr val="222222"/>
                          </a:solidFill>
                          <a:ea typeface="Pretendard Medium"/>
                        </a:rPr>
                        <a:t>요구사항 및 기능 정의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4.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smtClean="0">
                          <a:solidFill>
                            <a:srgbClr val="222222"/>
                          </a:solidFill>
                          <a:ea typeface="Pretendard Medium"/>
                        </a:rPr>
                        <a:t>아키텍처 및 설계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5.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3200" b="0" i="0" u="none" strike="noStrike" dirty="0" smtClean="0">
                          <a:solidFill>
                            <a:srgbClr val="222222"/>
                          </a:solidFill>
                          <a:latin typeface="Pretendard Medium"/>
                        </a:rPr>
                        <a:t>API </a:t>
                      </a:r>
                      <a:r>
                        <a:rPr lang="ko-KR" altLang="en-US" sz="3200" b="0" i="0" u="none" strike="noStrike" dirty="0" smtClean="0">
                          <a:solidFill>
                            <a:srgbClr val="222222"/>
                          </a:solidFill>
                          <a:latin typeface="Pretendard Medium"/>
                        </a:rPr>
                        <a:t>설계 및 연동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2696390"/>
              </p:ext>
            </p:extLst>
          </p:nvPr>
        </p:nvGraphicFramePr>
        <p:xfrm>
          <a:off x="10744200" y="2222500"/>
          <a:ext cx="5327650" cy="4038600"/>
        </p:xfrm>
        <a:graphic>
          <a:graphicData uri="http://schemas.openxmlformats.org/drawingml/2006/table">
            <a:tbl>
              <a:tblPr/>
              <a:tblGrid>
                <a:gridCol w="1651000">
                  <a:extLst>
                    <a:ext uri="{9D8B030D-6E8A-4147-A177-3AD203B41FA5}">
                      <a16:colId xmlns:a16="http://schemas.microsoft.com/office/drawing/2014/main" val="171222770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1827706871"/>
                    </a:ext>
                  </a:extLst>
                </a:gridCol>
              </a:tblGrid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</a:t>
                      </a:r>
                      <a:r>
                        <a:rPr lang="en-US" sz="1800" b="0" i="0" u="none" strike="noStrike" dirty="0" smtClean="0">
                          <a:solidFill>
                            <a:srgbClr val="6A7E74"/>
                          </a:solidFill>
                          <a:latin typeface="Pretendard ExtraBold"/>
                        </a:rPr>
                        <a:t>6.</a:t>
                      </a: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smtClean="0">
                          <a:solidFill>
                            <a:srgbClr val="222222"/>
                          </a:solidFill>
                          <a:latin typeface="Pretendard Medium" panose="020B0600000101010101" charset="-127"/>
                          <a:ea typeface="Pretendard Medium" panose="020B0600000101010101" charset="-127"/>
                        </a:rPr>
                        <a:t>구현 및 테스트 결과</a:t>
                      </a:r>
                      <a:endParaRPr lang="en-US" sz="1100" dirty="0">
                        <a:latin typeface="Pretendard Medium" panose="020B0600000101010101" charset="-127"/>
                        <a:ea typeface="Pretendard Medium" panose="020B0600000101010101" charset="-127"/>
                      </a:endParaRPr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4746118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</a:t>
                      </a:r>
                      <a:r>
                        <a:rPr lang="en-US" sz="1800" b="0" i="0" u="none" strike="noStrike" dirty="0" smtClean="0">
                          <a:solidFill>
                            <a:srgbClr val="6A7E74"/>
                          </a:solidFill>
                          <a:latin typeface="Pretendard ExtraBold"/>
                        </a:rPr>
                        <a:t>7.</a:t>
                      </a: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smtClean="0">
                          <a:solidFill>
                            <a:srgbClr val="222222"/>
                          </a:solidFill>
                          <a:ea typeface="Pretendard Medium"/>
                        </a:rPr>
                        <a:t>시연 영상 </a:t>
                      </a:r>
                      <a:r>
                        <a:rPr lang="en-US" altLang="ko-KR" sz="3200" b="0" i="0" u="none" strike="noStrike" dirty="0" smtClean="0">
                          <a:solidFill>
                            <a:srgbClr val="222222"/>
                          </a:solidFill>
                          <a:ea typeface="Pretendard Medium"/>
                        </a:rPr>
                        <a:t>(Demo)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7772197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3.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 smtClean="0">
                          <a:solidFill>
                            <a:srgbClr val="222222"/>
                          </a:solidFill>
                          <a:ea typeface="Pretendard Medium"/>
                        </a:rPr>
                        <a:t>프로젝트 성과 및 회고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777037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31173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890" y="31173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-100" normalizeH="0" baseline="0" noProof="0" dirty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Chapter </a:t>
            </a:r>
            <a:r>
              <a:rPr kumimoji="0" lang="en-US" sz="2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6.</a:t>
            </a:r>
            <a:endParaRPr kumimoji="0" lang="en-US" sz="2000" b="0" i="0" u="none" strike="noStrike" kern="1200" cap="none" spc="-100" normalizeH="0" baseline="0" noProof="0" dirty="0">
              <a:ln>
                <a:noFill/>
              </a:ln>
              <a:solidFill>
                <a:srgbClr val="BACCC3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6A7E74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구현 및 테스트 결과</a:t>
            </a:r>
            <a:endParaRPr kumimoji="0" lang="ko-KR" altLang="ko-KR" sz="4000" b="0" i="0" u="none" strike="noStrike" kern="1200" cap="none" spc="-100" normalizeH="0" baseline="0" noProof="0" dirty="0">
              <a:ln>
                <a:noFill/>
              </a:ln>
              <a:solidFill>
                <a:srgbClr val="6A7E74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osefin Sans SemiBold"/>
                <a:ea typeface="맑은 고딕" panose="020B0503020000020004" pitchFamily="50" charset="-127"/>
                <a:cs typeface="+mn-cs"/>
              </a:rPr>
              <a:t>Team 7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67" name="TextBox 15"/>
          <p:cNvSpPr txBox="1"/>
          <p:nvPr/>
        </p:nvSpPr>
        <p:spPr>
          <a:xfrm>
            <a:off x="1104900" y="3873500"/>
            <a:ext cx="160782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주요 화면 캡처</a:t>
            </a:r>
            <a:endParaRPr kumimoji="0" lang="ko-KR" altLang="en-US" sz="4000" b="0" i="0" u="none" strike="noStrike" kern="1200" cap="none" spc="-10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sp>
        <p:nvSpPr>
          <p:cNvPr id="69" name="TextBox 14"/>
          <p:cNvSpPr txBox="1"/>
          <p:nvPr/>
        </p:nvSpPr>
        <p:spPr>
          <a:xfrm>
            <a:off x="1130300" y="3289300"/>
            <a:ext cx="160401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Light"/>
                <a:cs typeface="+mn-cs"/>
              </a:rPr>
              <a:t>피드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Light"/>
                <a:cs typeface="+mn-cs"/>
              </a:rPr>
              <a:t> 화면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Light"/>
              <a:cs typeface="+mn-cs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9962" y="4737100"/>
            <a:ext cx="10040775" cy="456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286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31173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890" y="31173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-100" normalizeH="0" baseline="0" noProof="0" dirty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Chapter </a:t>
            </a:r>
            <a:r>
              <a:rPr kumimoji="0" lang="en-US" sz="2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7.</a:t>
            </a:r>
            <a:endParaRPr kumimoji="0" lang="en-US" sz="2000" b="0" i="0" u="none" strike="noStrike" kern="1200" cap="none" spc="-100" normalizeH="0" baseline="0" noProof="0" dirty="0">
              <a:ln>
                <a:noFill/>
              </a:ln>
              <a:solidFill>
                <a:srgbClr val="BACCC3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6A7E74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시연 영상</a:t>
            </a:r>
            <a:r>
              <a:rPr kumimoji="0" lang="en-US" altLang="ko-KR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6A7E74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(Demo)</a:t>
            </a:r>
            <a:endParaRPr kumimoji="0" lang="ko-KR" altLang="ko-KR" sz="4000" b="0" i="0" u="none" strike="noStrike" kern="1200" cap="none" spc="-100" normalizeH="0" baseline="0" noProof="0" dirty="0">
              <a:ln>
                <a:noFill/>
              </a:ln>
              <a:solidFill>
                <a:srgbClr val="6A7E74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osefin Sans SemiBold"/>
                <a:ea typeface="맑은 고딕" panose="020B0503020000020004" pitchFamily="50" charset="-127"/>
                <a:cs typeface="+mn-cs"/>
              </a:rPr>
              <a:t>Team 7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67" name="TextBox 15"/>
          <p:cNvSpPr txBox="1"/>
          <p:nvPr/>
        </p:nvSpPr>
        <p:spPr>
          <a:xfrm>
            <a:off x="1104900" y="3873500"/>
            <a:ext cx="160782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시연 영상</a:t>
            </a:r>
            <a:endParaRPr kumimoji="0" lang="ko-KR" altLang="en-US" sz="4000" b="0" i="0" u="none" strike="noStrike" kern="1200" cap="none" spc="-10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sp>
        <p:nvSpPr>
          <p:cNvPr id="69" name="TextBox 14"/>
          <p:cNvSpPr txBox="1"/>
          <p:nvPr/>
        </p:nvSpPr>
        <p:spPr>
          <a:xfrm>
            <a:off x="1130300" y="3289300"/>
            <a:ext cx="160401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 smtClean="0">
                <a:solidFill>
                  <a:srgbClr val="222222"/>
                </a:solidFill>
                <a:latin typeface="Calibri"/>
                <a:ea typeface="Pretendard Light"/>
              </a:rPr>
              <a:t>시연 영상을 위한 </a:t>
            </a:r>
            <a:r>
              <a:rPr lang="ko-KR" altLang="en-US" sz="2400" dirty="0" err="1" smtClean="0">
                <a:solidFill>
                  <a:srgbClr val="222222"/>
                </a:solidFill>
                <a:latin typeface="Calibri"/>
                <a:ea typeface="Pretendard Light"/>
              </a:rPr>
              <a:t>한줄</a:t>
            </a:r>
            <a:r>
              <a:rPr lang="ko-KR" altLang="en-US" sz="2400" dirty="0" smtClean="0">
                <a:solidFill>
                  <a:srgbClr val="222222"/>
                </a:solidFill>
                <a:latin typeface="Calibri"/>
                <a:ea typeface="Pretendard Light"/>
              </a:rPr>
              <a:t> 내용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Ligh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2101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" y="27214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프로젝트 수행 계획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600" b="0" i="0" u="none" strike="noStrike">
                <a:solidFill>
                  <a:srgbClr val="000000"/>
                </a:solidFill>
                <a:latin typeface="Josefin Sans SemiBold"/>
              </a:rPr>
              <a:t>Company Logo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3500" y="3098800"/>
            <a:ext cx="15621000" cy="12446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3200" y="3238500"/>
            <a:ext cx="952500" cy="9525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33500" y="4622800"/>
            <a:ext cx="15621000" cy="12446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3200" y="4762500"/>
            <a:ext cx="952500" cy="9525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3500" y="6134100"/>
            <a:ext cx="15621000" cy="12446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3200" y="6273800"/>
            <a:ext cx="952500" cy="9525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33500" y="7658100"/>
            <a:ext cx="15621000" cy="1244600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3200" y="7797800"/>
            <a:ext cx="952500" cy="95250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1828800" y="3492500"/>
            <a:ext cx="254000" cy="571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200" b="0" i="0" u="none" strike="noStrike" dirty="0">
                <a:solidFill>
                  <a:srgbClr val="6A7E74"/>
                </a:solidFill>
                <a:latin typeface="Josefin Sans SemiBold"/>
              </a:rPr>
              <a:t>1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790700" y="5003800"/>
            <a:ext cx="330200" cy="571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200" b="0" i="0" u="none" strike="noStrike">
                <a:solidFill>
                  <a:srgbClr val="6A7E74"/>
                </a:solidFill>
                <a:latin typeface="Josefin Sans SemiBold"/>
              </a:rPr>
              <a:t>2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803400" y="6515100"/>
            <a:ext cx="304800" cy="571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200" b="0" i="0" u="none" strike="noStrike">
                <a:solidFill>
                  <a:srgbClr val="6A7E74"/>
                </a:solidFill>
                <a:latin typeface="Josefin Sans SemiBold"/>
              </a:rPr>
              <a:t>3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790700" y="8039100"/>
            <a:ext cx="317500" cy="571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200" b="0" i="0" u="none" strike="noStrike">
                <a:solidFill>
                  <a:srgbClr val="6A7E74"/>
                </a:solidFill>
                <a:latin typeface="Josefin Sans SemiBold"/>
              </a:rPr>
              <a:t>4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785918" y="3412259"/>
            <a:ext cx="3691082" cy="558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3200" dirty="0" smtClean="0">
                <a:solidFill>
                  <a:srgbClr val="444444"/>
                </a:solidFill>
                <a:latin typeface="Pretendard Regular"/>
              </a:rPr>
              <a:t>사용자 인증 및 관리</a:t>
            </a:r>
            <a:endParaRPr lang="en-US" sz="3200" b="0" i="0" u="none" strike="noStrike" dirty="0">
              <a:solidFill>
                <a:srgbClr val="444444"/>
              </a:solidFill>
              <a:latin typeface="Pretendard Regular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5334000" y="8013700"/>
            <a:ext cx="8267700" cy="558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3200" b="0" i="0" u="none" strike="noStrike">
                <a:solidFill>
                  <a:srgbClr val="FFFFFF"/>
                </a:solidFill>
                <a:ea typeface="Pretendard Regular"/>
              </a:rPr>
              <a:t>구조적</a:t>
            </a:r>
            <a:r>
              <a:rPr lang="en-US" sz="3200" b="0" i="0" u="none" strike="noStrike">
                <a:solidFill>
                  <a:srgbClr val="FFFFFF"/>
                </a:solidFill>
                <a:latin typeface="Pretendard Regular"/>
              </a:rPr>
              <a:t>, </a:t>
            </a:r>
            <a:r>
              <a:rPr lang="ko-KR" sz="3200" b="0" i="0" u="none" strike="noStrike">
                <a:solidFill>
                  <a:srgbClr val="FFFFFF"/>
                </a:solidFill>
                <a:ea typeface="Pretendard Regular"/>
              </a:rPr>
              <a:t>시간적</a:t>
            </a:r>
            <a:r>
              <a:rPr lang="en-US" sz="3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3200" b="0" i="0" u="none" strike="noStrike">
                <a:solidFill>
                  <a:srgbClr val="FFFFFF"/>
                </a:solidFill>
                <a:ea typeface="Pretendard Regular"/>
              </a:rPr>
              <a:t>흐름에</a:t>
            </a:r>
            <a:r>
              <a:rPr lang="en-US" sz="3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3200" b="0" i="0" u="none" strike="noStrike">
                <a:solidFill>
                  <a:srgbClr val="FFFFFF"/>
                </a:solidFill>
                <a:ea typeface="Pretendard Regular"/>
              </a:rPr>
              <a:t>따라</a:t>
            </a:r>
            <a:r>
              <a:rPr lang="en-US" sz="3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3200" b="0" i="0" u="none" strike="noStrike">
                <a:solidFill>
                  <a:srgbClr val="FFFFFF"/>
                </a:solidFill>
                <a:ea typeface="Pretendard Regular"/>
              </a:rPr>
              <a:t>정리</a:t>
            </a:r>
            <a:r>
              <a:rPr lang="en-US" sz="3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3200" b="0" i="0" u="none" strike="noStrike">
                <a:solidFill>
                  <a:srgbClr val="FFFFFF"/>
                </a:solidFill>
                <a:ea typeface="Pretendard Regular"/>
              </a:rPr>
              <a:t>내용을</a:t>
            </a:r>
            <a:r>
              <a:rPr lang="en-US" sz="3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3200" b="0" i="0" u="none" strike="noStrike">
                <a:solidFill>
                  <a:srgbClr val="FFFFFF"/>
                </a:solidFill>
                <a:ea typeface="Pretendard Regular"/>
              </a:rPr>
              <a:t>구성하세요</a:t>
            </a:r>
            <a:r>
              <a:rPr lang="en-US" sz="3200" b="0" i="0" u="none" strike="noStrike">
                <a:solidFill>
                  <a:srgbClr val="FFFFFF"/>
                </a:solidFill>
                <a:latin typeface="Pretendard Regular"/>
              </a:rPr>
              <a:t>. 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743200" y="4983348"/>
            <a:ext cx="4648200" cy="558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3200" b="0" i="0" u="none" strike="noStrike" dirty="0" smtClean="0">
                <a:solidFill>
                  <a:srgbClr val="FFFFFF"/>
                </a:solidFill>
                <a:latin typeface="Pretendard Regular"/>
              </a:rPr>
              <a:t>게시물 기능 </a:t>
            </a:r>
            <a:endParaRPr lang="en-US" sz="3200" b="0" i="0" u="none" strike="noStrike" dirty="0">
              <a:solidFill>
                <a:srgbClr val="FFFFFF"/>
              </a:solidFill>
              <a:latin typeface="Pretendard Regular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4521200" y="6489700"/>
            <a:ext cx="9309100" cy="558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3200" b="0" i="0" u="none" strike="noStrike" dirty="0" smtClean="0">
                <a:solidFill>
                  <a:srgbClr val="444444"/>
                </a:solidFill>
                <a:ea typeface="Pretendard Regular"/>
              </a:rPr>
              <a:t>운영</a:t>
            </a:r>
            <a:r>
              <a:rPr lang="en-US" sz="3200" b="0" i="0" u="none" strike="noStrike" dirty="0" smtClean="0">
                <a:solidFill>
                  <a:srgbClr val="444444"/>
                </a:solidFill>
                <a:latin typeface="Pretendard Regular"/>
              </a:rPr>
              <a:t> </a:t>
            </a:r>
            <a:r>
              <a:rPr lang="ko-KR" sz="3200" b="0" i="0" u="none" strike="noStrike" dirty="0" smtClean="0">
                <a:solidFill>
                  <a:srgbClr val="444444"/>
                </a:solidFill>
                <a:ea typeface="Pretendard Regular"/>
              </a:rPr>
              <a:t>현황</a:t>
            </a:r>
            <a:r>
              <a:rPr lang="en-US" sz="3200" b="0" i="0" u="none" strike="noStrike" dirty="0" smtClean="0">
                <a:solidFill>
                  <a:srgbClr val="444444"/>
                </a:solidFill>
                <a:latin typeface="Pretendard Regular"/>
              </a:rPr>
              <a:t> </a:t>
            </a:r>
            <a:r>
              <a:rPr lang="ko-KR" sz="3200" b="0" i="0" u="none" strike="noStrike" dirty="0" smtClean="0">
                <a:solidFill>
                  <a:srgbClr val="444444"/>
                </a:solidFill>
                <a:ea typeface="Pretendard Regular"/>
              </a:rPr>
              <a:t>중</a:t>
            </a:r>
            <a:r>
              <a:rPr lang="en-US" sz="3200" b="0" i="0" u="none" strike="noStrike" dirty="0" smtClean="0">
                <a:solidFill>
                  <a:srgbClr val="444444"/>
                </a:solidFill>
                <a:latin typeface="Pretendard Regular"/>
              </a:rPr>
              <a:t> </a:t>
            </a:r>
            <a:r>
              <a:rPr lang="ko-KR" sz="3200" b="0" i="0" u="none" strike="noStrike" dirty="0" smtClean="0">
                <a:solidFill>
                  <a:srgbClr val="444444"/>
                </a:solidFill>
                <a:ea typeface="Pretendard Regular"/>
              </a:rPr>
              <a:t>제안이</a:t>
            </a:r>
            <a:r>
              <a:rPr lang="en-US" sz="3200" b="0" i="0" u="none" strike="noStrike" dirty="0" smtClean="0">
                <a:solidFill>
                  <a:srgbClr val="444444"/>
                </a:solidFill>
                <a:latin typeface="Pretendard Regular"/>
              </a:rPr>
              <a:t> </a:t>
            </a:r>
            <a:r>
              <a:rPr lang="ko-KR" sz="3200" b="0" i="0" u="none" strike="noStrike" dirty="0" smtClean="0">
                <a:solidFill>
                  <a:srgbClr val="444444"/>
                </a:solidFill>
                <a:ea typeface="Pretendard Regular"/>
              </a:rPr>
              <a:t>나오게</a:t>
            </a:r>
            <a:r>
              <a:rPr lang="en-US" sz="3200" b="0" i="0" u="none" strike="noStrike" dirty="0" smtClean="0">
                <a:solidFill>
                  <a:srgbClr val="444444"/>
                </a:solidFill>
                <a:latin typeface="Pretendard Regular"/>
              </a:rPr>
              <a:t> </a:t>
            </a:r>
            <a:r>
              <a:rPr lang="ko-KR" sz="3200" b="0" i="0" u="none" strike="noStrike" dirty="0" smtClean="0">
                <a:solidFill>
                  <a:srgbClr val="444444"/>
                </a:solidFill>
                <a:ea typeface="Pretendard Regular"/>
              </a:rPr>
              <a:t>된</a:t>
            </a:r>
            <a:r>
              <a:rPr lang="en-US" sz="3200" b="0" i="0" u="none" strike="noStrike" dirty="0" smtClean="0">
                <a:solidFill>
                  <a:srgbClr val="444444"/>
                </a:solidFill>
                <a:latin typeface="Pretendard Regular"/>
              </a:rPr>
              <a:t> </a:t>
            </a:r>
            <a:r>
              <a:rPr lang="ko-KR" sz="3200" b="0" i="0" u="none" strike="noStrike" dirty="0" smtClean="0">
                <a:solidFill>
                  <a:srgbClr val="444444"/>
                </a:solidFill>
                <a:ea typeface="Pretendard Regular"/>
              </a:rPr>
              <a:t>배경은</a:t>
            </a:r>
            <a:r>
              <a:rPr lang="en-US" sz="3200" b="0" i="0" u="none" strike="noStrike" dirty="0" smtClean="0">
                <a:solidFill>
                  <a:srgbClr val="444444"/>
                </a:solidFill>
                <a:latin typeface="Pretendard Regular"/>
              </a:rPr>
              <a:t> </a:t>
            </a:r>
            <a:r>
              <a:rPr lang="ko-KR" sz="3200" b="0" i="0" u="none" strike="noStrike" dirty="0" smtClean="0">
                <a:solidFill>
                  <a:srgbClr val="444444"/>
                </a:solidFill>
                <a:ea typeface="Pretendard Regular"/>
              </a:rPr>
              <a:t>특별히</a:t>
            </a:r>
            <a:r>
              <a:rPr lang="en-US" sz="3200" b="0" i="0" u="none" strike="noStrike" dirty="0" smtClean="0">
                <a:solidFill>
                  <a:srgbClr val="444444"/>
                </a:solidFill>
                <a:latin typeface="Pretendard Regular"/>
              </a:rPr>
              <a:t> </a:t>
            </a:r>
            <a:r>
              <a:rPr lang="ko-KR" sz="3200" b="0" i="0" u="none" strike="noStrike" dirty="0" smtClean="0">
                <a:solidFill>
                  <a:srgbClr val="444444"/>
                </a:solidFill>
                <a:ea typeface="Pretendard Regular"/>
              </a:rPr>
              <a:t>강조해주세요</a:t>
            </a:r>
            <a:r>
              <a:rPr lang="en-US" sz="3200" b="0" i="0" u="none" strike="noStrike" dirty="0" smtClean="0">
                <a:solidFill>
                  <a:srgbClr val="444444"/>
                </a:solidFill>
                <a:latin typeface="Pretendard Regular"/>
              </a:rPr>
              <a:t>.</a:t>
            </a:r>
            <a:endParaRPr lang="en-US" sz="3200" b="0" i="0" u="none" strike="noStrike" dirty="0">
              <a:solidFill>
                <a:srgbClr val="444444"/>
              </a:solidFill>
              <a:latin typeface="Pretendard Regular"/>
            </a:endParaRPr>
          </a:p>
        </p:txBody>
      </p:sp>
      <p:sp>
        <p:nvSpPr>
          <p:cNvPr id="25" name="TextBox 15"/>
          <p:cNvSpPr txBox="1"/>
          <p:nvPr/>
        </p:nvSpPr>
        <p:spPr>
          <a:xfrm>
            <a:off x="1104900" y="2252518"/>
            <a:ext cx="160782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4000" spc="-100" dirty="0" smtClean="0">
                <a:solidFill>
                  <a:srgbClr val="222222"/>
                </a:solidFill>
                <a:ea typeface="Pretendard SemiBold"/>
              </a:rPr>
              <a:t>프로젝트 수행 범위</a:t>
            </a:r>
            <a:endParaRPr lang="ko-KR" sz="4000" b="0" i="0" u="none" strike="noStrike" spc="-100" dirty="0">
              <a:solidFill>
                <a:srgbClr val="222222"/>
              </a:solidFill>
              <a:ea typeface="Pretendard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3.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4000" b="0" i="0" u="none" strike="noStrike" spc="-100">
                <a:solidFill>
                  <a:srgbClr val="6A7E74"/>
                </a:solidFill>
                <a:ea typeface="Pretendard SemiBold"/>
              </a:rPr>
              <a:t>제안</a:t>
            </a:r>
            <a:r>
              <a:rPr lang="en-US" sz="4000" b="0" i="0" u="none" strike="noStrike" spc="-100">
                <a:solidFill>
                  <a:srgbClr val="6A7E74"/>
                </a:solidFill>
                <a:latin typeface="Pretendard SemiBold"/>
              </a:rPr>
              <a:t> </a:t>
            </a:r>
            <a:r>
              <a:rPr lang="ko-KR" sz="4000" b="0" i="0" u="none" strike="noStrike" spc="-100">
                <a:solidFill>
                  <a:srgbClr val="6A7E74"/>
                </a:solidFill>
                <a:ea typeface="Pretendard SemiBold"/>
              </a:rPr>
              <a:t>개요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600" b="0" i="0" u="none" strike="noStrike">
                <a:solidFill>
                  <a:srgbClr val="000000"/>
                </a:solidFill>
                <a:latin typeface="Josefin Sans SemiBold"/>
              </a:rPr>
              <a:t>Company Logo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3500" y="2959100"/>
            <a:ext cx="15621000" cy="19050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4699000" y="3898900"/>
            <a:ext cx="952500" cy="127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33500" y="5156200"/>
            <a:ext cx="15621000" cy="19050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4699000" y="6096000"/>
            <a:ext cx="952500" cy="127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33500" y="7289800"/>
            <a:ext cx="15621000" cy="19050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400000">
            <a:off x="4699000" y="8242300"/>
            <a:ext cx="952500" cy="127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2438400" y="3657600"/>
            <a:ext cx="17780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3000" b="0" i="0" u="none" strike="noStrike">
                <a:solidFill>
                  <a:srgbClr val="444444"/>
                </a:solidFill>
                <a:ea typeface="Pretendard SemiBold"/>
              </a:rPr>
              <a:t>타겟팅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715000" y="3505200"/>
            <a:ext cx="9855200" cy="838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328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이곳에는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타깃팅할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대상을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명확히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정의해주세요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  <a:p>
            <a:pPr marL="342900" lvl="0" indent="-342900" algn="l">
              <a:lnSpc>
                <a:spcPct val="132800"/>
              </a:lnSpc>
              <a:buClr>
                <a:srgbClr val="000000"/>
              </a:buClr>
              <a:buFont typeface="Arial"/>
              <a:buChar char="●"/>
            </a:pP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업종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,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특성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,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형태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등을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기준으로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2~3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가지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예시를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Regular"/>
              </a:rPr>
              <a:t>들어보세요</a:t>
            </a:r>
            <a:r>
              <a:rPr lang="en-US" sz="2200" b="0" i="0" u="none" strike="noStrike">
                <a:solidFill>
                  <a:srgbClr val="000000"/>
                </a:solidFill>
                <a:latin typeface="Pretendard Regular"/>
              </a:rPr>
              <a:t>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489200" y="5854700"/>
            <a:ext cx="16510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3000" b="0" i="0" u="none" strike="noStrike">
                <a:solidFill>
                  <a:srgbClr val="FFFFFF"/>
                </a:solidFill>
                <a:ea typeface="Pretendard SemiBold"/>
              </a:rPr>
              <a:t>운영방법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715000" y="5702300"/>
            <a:ext cx="9855200" cy="838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32800"/>
              </a:lnSpc>
              <a:buClr>
                <a:srgbClr val="FFFFFF"/>
              </a:buClr>
              <a:buFont typeface="Arial"/>
              <a:buChar char="●"/>
            </a:pP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이곳에는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신규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제안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사항을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운영할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방법에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대해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서술하세요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.</a:t>
            </a:r>
          </a:p>
          <a:p>
            <a:pPr marL="342900" lvl="0" indent="-342900" algn="l">
              <a:lnSpc>
                <a:spcPct val="132800"/>
              </a:lnSpc>
              <a:buClr>
                <a:srgbClr val="FFFFFF"/>
              </a:buClr>
              <a:buFont typeface="Arial"/>
              <a:buChar char="●"/>
            </a:pP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제안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사항의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운영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방식을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구체적으로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써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주세요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501900" y="8001000"/>
            <a:ext cx="16510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3000" b="0" i="0" u="none" strike="noStrike">
                <a:solidFill>
                  <a:srgbClr val="FFFFFF"/>
                </a:solidFill>
                <a:ea typeface="Pretendard SemiBold"/>
              </a:rPr>
              <a:t>기대</a:t>
            </a:r>
            <a:r>
              <a:rPr lang="en-US" sz="3000" b="0" i="0" u="none" strike="noStrike">
                <a:solidFill>
                  <a:srgbClr val="FFFFFF"/>
                </a:solidFill>
                <a:latin typeface="Pretendard SemiBold"/>
              </a:rPr>
              <a:t> </a:t>
            </a:r>
            <a:r>
              <a:rPr lang="ko-KR" sz="3000" b="0" i="0" u="none" strike="noStrike">
                <a:solidFill>
                  <a:srgbClr val="FFFFFF"/>
                </a:solidFill>
                <a:ea typeface="Pretendard SemiBold"/>
              </a:rPr>
              <a:t>결과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5715000" y="7835900"/>
            <a:ext cx="9855200" cy="838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32800"/>
              </a:lnSpc>
              <a:buClr>
                <a:srgbClr val="FFFFFF"/>
              </a:buClr>
              <a:buFont typeface="Arial"/>
              <a:buChar char="●"/>
            </a:pP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이곳에는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제안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실행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후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기대되는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결과를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요약해주세요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.</a:t>
            </a:r>
          </a:p>
          <a:p>
            <a:pPr marL="342900" lvl="0" indent="-342900" algn="l">
              <a:lnSpc>
                <a:spcPct val="132800"/>
              </a:lnSpc>
              <a:buClr>
                <a:srgbClr val="FFFFFF"/>
              </a:buClr>
              <a:buFont typeface="Arial"/>
              <a:buChar char="●"/>
            </a:pP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정량적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수치보다는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운영적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변화에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초점을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맞춰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FFFFFF"/>
                </a:solidFill>
                <a:ea typeface="Pretendard Regular"/>
              </a:rPr>
              <a:t>주세요</a:t>
            </a:r>
            <a:r>
              <a:rPr lang="en-US" sz="2200" b="0" i="0" u="none" strike="noStrike">
                <a:solidFill>
                  <a:srgbClr val="FFFFFF"/>
                </a:solidFill>
                <a:latin typeface="Pretendard Regular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4.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4000" b="0" i="0" u="none" strike="noStrike" spc="-100">
                <a:solidFill>
                  <a:srgbClr val="6A7E74"/>
                </a:solidFill>
                <a:ea typeface="Pretendard SemiBold"/>
              </a:rPr>
              <a:t>기대</a:t>
            </a:r>
            <a:r>
              <a:rPr lang="en-US" sz="4000" b="0" i="0" u="none" strike="noStrike" spc="-100">
                <a:solidFill>
                  <a:srgbClr val="6A7E74"/>
                </a:solidFill>
                <a:latin typeface="Pretendard SemiBold"/>
              </a:rPr>
              <a:t> </a:t>
            </a:r>
            <a:r>
              <a:rPr lang="ko-KR" sz="4000" b="0" i="0" u="none" strike="noStrike" spc="-100">
                <a:solidFill>
                  <a:srgbClr val="6A7E74"/>
                </a:solidFill>
                <a:ea typeface="Pretendard SemiBold"/>
              </a:rPr>
              <a:t>효과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600" b="0" i="0" u="none" strike="noStrike">
                <a:solidFill>
                  <a:srgbClr val="000000"/>
                </a:solidFill>
                <a:latin typeface="Josefin Sans SemiBold"/>
              </a:rPr>
              <a:t>Company Logo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7708900" y="5943600"/>
            <a:ext cx="2870200" cy="127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48000" y="4381500"/>
            <a:ext cx="3606800" cy="850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20500" y="4381500"/>
            <a:ext cx="3606800" cy="850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3454400" y="455930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>
                <a:solidFill>
                  <a:srgbClr val="FFFFFF"/>
                </a:solidFill>
                <a:latin typeface="Pretendard Medium"/>
              </a:rPr>
              <a:t>000 </a:t>
            </a:r>
            <a:r>
              <a:rPr lang="ko-KR" sz="3000" b="0" i="0" u="none" strike="noStrike">
                <a:solidFill>
                  <a:srgbClr val="FFFFFF"/>
                </a:solidFill>
                <a:ea typeface="Pretendard Medium"/>
              </a:rPr>
              <a:t>예상</a:t>
            </a:r>
            <a:r>
              <a:rPr lang="en-US" sz="3000" b="0" i="0" u="none" strike="noStrike">
                <a:solidFill>
                  <a:srgbClr val="FFFFFF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FFFFF"/>
                </a:solidFill>
                <a:ea typeface="Pretendard Medium"/>
              </a:rPr>
              <a:t>증가율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175000" y="5537200"/>
            <a:ext cx="2832100" cy="1778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10000" b="0" i="0" u="none" strike="noStrike">
                <a:solidFill>
                  <a:srgbClr val="222222"/>
                </a:solidFill>
                <a:latin typeface="Pretendard Bold"/>
              </a:rPr>
              <a:t>000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829300" y="6121400"/>
            <a:ext cx="6477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5000" b="0" i="0" u="none" strike="noStrike">
                <a:solidFill>
                  <a:srgbClr val="222222"/>
                </a:solidFill>
                <a:latin typeface="Pretendard Medium"/>
              </a:rPr>
              <a:t>%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81100" y="7175500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000" b="0" i="0" u="none" strike="noStrike">
                <a:solidFill>
                  <a:srgbClr val="000000"/>
                </a:solidFill>
                <a:ea typeface="Pretendard Light"/>
              </a:rPr>
              <a:t>이곳에</a:t>
            </a:r>
            <a:r>
              <a:rPr lang="en-US" sz="2000" b="0" i="0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>
                <a:solidFill>
                  <a:srgbClr val="000000"/>
                </a:solidFill>
                <a:ea typeface="Pretendard Light"/>
              </a:rPr>
              <a:t>예상</a:t>
            </a:r>
            <a:r>
              <a:rPr lang="en-US" sz="2000" b="0" i="0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>
                <a:solidFill>
                  <a:srgbClr val="000000"/>
                </a:solidFill>
                <a:ea typeface="Pretendard Light"/>
              </a:rPr>
              <a:t>기대</a:t>
            </a:r>
            <a:r>
              <a:rPr lang="en-US" sz="2000" b="0" i="0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>
                <a:solidFill>
                  <a:srgbClr val="000000"/>
                </a:solidFill>
                <a:ea typeface="Pretendard Light"/>
              </a:rPr>
              <a:t>효과를</a:t>
            </a:r>
            <a:r>
              <a:rPr lang="en-US" sz="2000" b="0" i="0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>
                <a:solidFill>
                  <a:srgbClr val="000000"/>
                </a:solidFill>
                <a:ea typeface="Pretendard Light"/>
              </a:rPr>
              <a:t>수치로</a:t>
            </a:r>
            <a:r>
              <a:rPr lang="en-US" sz="2000" b="0" i="0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>
                <a:solidFill>
                  <a:srgbClr val="000000"/>
                </a:solidFill>
                <a:ea typeface="Pretendard Light"/>
              </a:rPr>
              <a:t>입력해주세요</a:t>
            </a:r>
            <a:r>
              <a:rPr lang="en-US" sz="2000" b="0" i="0" u="none" strike="noStrike">
                <a:solidFill>
                  <a:srgbClr val="000000"/>
                </a:solidFill>
                <a:latin typeface="Pretendard Light"/>
              </a:rPr>
              <a:t>. 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026900" y="4559300"/>
            <a:ext cx="2819400" cy="533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000" b="0" i="0" u="none" strike="noStrike">
                <a:solidFill>
                  <a:srgbClr val="FFFFFF"/>
                </a:solidFill>
                <a:latin typeface="Pretendard Medium"/>
              </a:rPr>
              <a:t>000 </a:t>
            </a:r>
            <a:r>
              <a:rPr lang="ko-KR" sz="3000" b="0" i="0" u="none" strike="noStrike">
                <a:solidFill>
                  <a:srgbClr val="FFFFFF"/>
                </a:solidFill>
                <a:ea typeface="Pretendard Medium"/>
              </a:rPr>
              <a:t>예상</a:t>
            </a:r>
            <a:r>
              <a:rPr lang="en-US" sz="3000" b="0" i="0" u="none" strike="noStrike">
                <a:solidFill>
                  <a:srgbClr val="FFFFFF"/>
                </a:solidFill>
                <a:latin typeface="Pretendard Medium"/>
              </a:rPr>
              <a:t> </a:t>
            </a:r>
            <a:r>
              <a:rPr lang="ko-KR" sz="3000" b="0" i="0" u="none" strike="noStrike">
                <a:solidFill>
                  <a:srgbClr val="FFFFFF"/>
                </a:solidFill>
                <a:ea typeface="Pretendard Medium"/>
              </a:rPr>
              <a:t>월매출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239500" y="6108700"/>
            <a:ext cx="635000" cy="800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r">
              <a:lnSpc>
                <a:spcPct val="116199"/>
              </a:lnSpc>
            </a:pPr>
            <a:r>
              <a:rPr lang="ko-KR" sz="4500" b="0" i="0" u="none" strike="noStrike">
                <a:solidFill>
                  <a:srgbClr val="222222"/>
                </a:solidFill>
                <a:ea typeface="Pretendard SemiBold"/>
              </a:rPr>
              <a:t>약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836400" y="5524500"/>
            <a:ext cx="2781300" cy="1778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10000" b="0" i="0" u="none" strike="noStrike">
                <a:solidFill>
                  <a:srgbClr val="222222"/>
                </a:solidFill>
                <a:latin typeface="Pretendard Bold"/>
              </a:rPr>
              <a:t>000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4503400" y="6108700"/>
            <a:ext cx="1130300" cy="800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4500" b="0" i="0" u="none" strike="noStrike">
                <a:solidFill>
                  <a:srgbClr val="222222"/>
                </a:solidFill>
                <a:ea typeface="Pretendard SemiBold"/>
              </a:rPr>
              <a:t>만원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753600" y="7175500"/>
            <a:ext cx="7353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000" b="0" i="0" u="none" strike="noStrike">
                <a:solidFill>
                  <a:srgbClr val="000000"/>
                </a:solidFill>
                <a:ea typeface="Pretendard Light"/>
              </a:rPr>
              <a:t>이곳에</a:t>
            </a:r>
            <a:r>
              <a:rPr lang="en-US" sz="2000" b="0" i="0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>
                <a:solidFill>
                  <a:srgbClr val="000000"/>
                </a:solidFill>
                <a:ea typeface="Pretendard Light"/>
              </a:rPr>
              <a:t>예상</a:t>
            </a:r>
            <a:r>
              <a:rPr lang="en-US" sz="2000" b="0" i="0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>
                <a:solidFill>
                  <a:srgbClr val="000000"/>
                </a:solidFill>
                <a:ea typeface="Pretendard Light"/>
              </a:rPr>
              <a:t>기대</a:t>
            </a:r>
            <a:r>
              <a:rPr lang="en-US" sz="2000" b="0" i="0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>
                <a:solidFill>
                  <a:srgbClr val="000000"/>
                </a:solidFill>
                <a:ea typeface="Pretendard Light"/>
              </a:rPr>
              <a:t>효과를</a:t>
            </a:r>
            <a:r>
              <a:rPr lang="en-US" sz="2000" b="0" i="0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>
                <a:solidFill>
                  <a:srgbClr val="000000"/>
                </a:solidFill>
                <a:ea typeface="Pretendard Light"/>
              </a:rPr>
              <a:t>수치로</a:t>
            </a:r>
            <a:r>
              <a:rPr lang="en-US" sz="2000" b="0" i="0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0" i="0" u="none" strike="noStrike">
                <a:solidFill>
                  <a:srgbClr val="000000"/>
                </a:solidFill>
                <a:ea typeface="Pretendard Light"/>
              </a:rPr>
              <a:t>입력해주세요</a:t>
            </a:r>
            <a:r>
              <a:rPr lang="en-US" sz="2000" b="0" i="0" u="none" strike="noStrike">
                <a:solidFill>
                  <a:srgbClr val="000000"/>
                </a:solidFill>
                <a:latin typeface="Pretendard Light"/>
              </a:rPr>
              <a:t>. 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5.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4000" b="0" i="0" u="none" strike="noStrike" spc="-100">
                <a:solidFill>
                  <a:srgbClr val="6A7E74"/>
                </a:solidFill>
                <a:latin typeface="Pretendard SemiBold"/>
              </a:rPr>
              <a:t>Before-After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en-US" sz="1600" b="0" i="0" u="none" strike="noStrike">
                <a:solidFill>
                  <a:srgbClr val="000000"/>
                </a:solidFill>
                <a:latin typeface="Josefin Sans SemiBold"/>
              </a:rPr>
              <a:t>Company Logo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9029700" y="4114800"/>
            <a:ext cx="228600" cy="190500"/>
          </a:xfrm>
          <a:prstGeom prst="rect">
            <a:avLst/>
          </a:prstGeom>
        </p:spPr>
      </p:pic>
      <p:graphicFrame>
        <p:nvGraphicFramePr>
          <p:cNvPr id="10" name="Table 10"/>
          <p:cNvGraphicFramePr>
            <a:graphicFrameLocks noGrp="1"/>
          </p:cNvGraphicFramePr>
          <p:nvPr/>
        </p:nvGraphicFramePr>
        <p:xfrm>
          <a:off x="2857500" y="3746500"/>
          <a:ext cx="5334000" cy="4775200"/>
        </p:xfrm>
        <a:graphic>
          <a:graphicData uri="http://schemas.openxmlformats.org/drawingml/2006/table">
            <a:tbl>
              <a:tblPr/>
              <a:tblGrid>
                <a:gridCol w="533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271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2500" b="0" i="0" u="none" strike="noStrike">
                          <a:solidFill>
                            <a:srgbClr val="595959"/>
                          </a:solidFill>
                          <a:latin typeface="Pretendard SemiBold"/>
                        </a:rPr>
                        <a:t>Before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27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2800" b="0" i="0" u="none" strike="noStrike">
                          <a:solidFill>
                            <a:srgbClr val="466456"/>
                          </a:solidFill>
                          <a:ea typeface="Pretendard SemiBold"/>
                        </a:rPr>
                        <a:t>편중됨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827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2800" b="0" i="0" u="none" strike="noStrike">
                          <a:solidFill>
                            <a:srgbClr val="466456"/>
                          </a:solidFill>
                          <a:ea typeface="Pretendard SemiBold"/>
                        </a:rPr>
                        <a:t>주도적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827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2800" b="0" i="0" u="none" strike="noStrike">
                          <a:solidFill>
                            <a:srgbClr val="466456"/>
                          </a:solidFill>
                          <a:ea typeface="Pretendard SemiBold"/>
                        </a:rPr>
                        <a:t>개별</a:t>
                      </a:r>
                      <a:r>
                        <a:rPr lang="en-US" sz="2800" b="0" i="0" u="none" strike="noStrike">
                          <a:solidFill>
                            <a:srgbClr val="466456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800" b="0" i="0" u="none" strike="noStrike">
                          <a:solidFill>
                            <a:srgbClr val="466456"/>
                          </a:solidFill>
                          <a:ea typeface="Pretendard SemiBold"/>
                        </a:rPr>
                        <a:t>대응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F8F7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DF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Table 11"/>
          <p:cNvGraphicFramePr>
            <a:graphicFrameLocks noGrp="1"/>
          </p:cNvGraphicFramePr>
          <p:nvPr/>
        </p:nvGraphicFramePr>
        <p:xfrm>
          <a:off x="8191500" y="3746500"/>
          <a:ext cx="1905000" cy="4775200"/>
        </p:xfrm>
        <a:graphic>
          <a:graphicData uri="http://schemas.openxmlformats.org/drawingml/2006/table">
            <a:tbl>
              <a:tblPr/>
              <a:tblGrid>
                <a:gridCol w="1905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271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27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2400" b="0" i="0" u="none" strike="noStrike">
                          <a:solidFill>
                            <a:srgbClr val="222222"/>
                          </a:solidFill>
                          <a:ea typeface="Pretendard Medium"/>
                        </a:rPr>
                        <a:t>구조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827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2400" b="0" i="0" u="none" strike="noStrike">
                          <a:solidFill>
                            <a:srgbClr val="222222"/>
                          </a:solidFill>
                          <a:ea typeface="Pretendard Medium"/>
                        </a:rPr>
                        <a:t>운영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827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2400" b="0" i="0" u="none" strike="noStrike">
                          <a:solidFill>
                            <a:srgbClr val="222222"/>
                          </a:solidFill>
                          <a:ea typeface="Pretendard Medium"/>
                        </a:rPr>
                        <a:t>비용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E3DFD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Table 12"/>
          <p:cNvGraphicFramePr>
            <a:graphicFrameLocks noGrp="1"/>
          </p:cNvGraphicFramePr>
          <p:nvPr/>
        </p:nvGraphicFramePr>
        <p:xfrm>
          <a:off x="10096500" y="3746500"/>
          <a:ext cx="5334000" cy="4775200"/>
        </p:xfrm>
        <a:graphic>
          <a:graphicData uri="http://schemas.openxmlformats.org/drawingml/2006/table">
            <a:tbl>
              <a:tblPr/>
              <a:tblGrid>
                <a:gridCol w="533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271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en-US" sz="2500" b="0" i="0" u="none" strike="noStrike">
                          <a:solidFill>
                            <a:srgbClr val="466456"/>
                          </a:solidFill>
                          <a:latin typeface="Pretendard SemiBold"/>
                        </a:rPr>
                        <a:t>After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27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28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다변화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827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28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협력적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82700">
                <a:tc>
                  <a:txBody>
                    <a:bodyPr/>
                    <a:lstStyle/>
                    <a:p>
                      <a:pPr lvl="0" algn="ctr">
                        <a:lnSpc>
                          <a:spcPct val="91714"/>
                        </a:lnSpc>
                        <a:defRPr/>
                      </a:pPr>
                      <a:r>
                        <a:rPr lang="ko-KR" sz="28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공동</a:t>
                      </a:r>
                      <a:r>
                        <a:rPr lang="en-US" sz="2800" b="0" i="0" u="none" strike="noStrike">
                          <a:solidFill>
                            <a:srgbClr val="FFFFFF"/>
                          </a:solidFill>
                          <a:latin typeface="Pretendard SemiBold"/>
                        </a:rPr>
                        <a:t> </a:t>
                      </a:r>
                      <a:r>
                        <a:rPr lang="ko-KR" sz="2800" b="0" i="0" u="none" strike="noStrike">
                          <a:solidFill>
                            <a:srgbClr val="FFFFFF"/>
                          </a:solidFill>
                          <a:ea typeface="Pretendard SemiBold"/>
                        </a:rPr>
                        <a:t>부담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7E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515100" y="5461000"/>
            <a:ext cx="30391100" cy="9042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606800" y="3848100"/>
            <a:ext cx="11087100" cy="2400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000" b="0" i="0" u="none" strike="noStrike" spc="-500">
                <a:solidFill>
                  <a:srgbClr val="6A7E74"/>
                </a:solidFill>
                <a:ea typeface="Pretendard Medium"/>
              </a:rPr>
              <a:t>발표를</a:t>
            </a:r>
            <a:r>
              <a:rPr lang="en-US" sz="7000" b="0" i="0" u="none" strike="noStrike" spc="-500">
                <a:solidFill>
                  <a:srgbClr val="6A7E74"/>
                </a:solidFill>
                <a:latin typeface="Pretendard Medium"/>
              </a:rPr>
              <a:t> </a:t>
            </a:r>
            <a:r>
              <a:rPr lang="ko-KR" sz="7000" b="0" i="0" u="none" strike="noStrike" spc="-500">
                <a:solidFill>
                  <a:srgbClr val="6A7E74"/>
                </a:solidFill>
                <a:ea typeface="Pretendard Medium"/>
              </a:rPr>
              <a:t>들어주셔서</a:t>
            </a:r>
          </a:p>
          <a:p>
            <a:pPr lvl="0" algn="ctr">
              <a:lnSpc>
                <a:spcPct val="107899"/>
              </a:lnSpc>
            </a:pPr>
            <a:r>
              <a:rPr lang="ko-KR" sz="7000" b="0" i="0" u="none" strike="noStrike" spc="-500">
                <a:solidFill>
                  <a:srgbClr val="6A7E74"/>
                </a:solidFill>
                <a:ea typeface="Pretendard Medium"/>
              </a:rPr>
              <a:t>감사합니다</a:t>
            </a:r>
            <a:r>
              <a:rPr lang="en-US" sz="7000" b="0" i="0" u="none" strike="noStrike" spc="-500">
                <a:solidFill>
                  <a:srgbClr val="6A7E74"/>
                </a:solidFill>
                <a:latin typeface="Pretendard Medium"/>
              </a:rPr>
              <a:t>.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952500" y="8953500"/>
          <a:ext cx="16383000" cy="863600"/>
        </p:xfrm>
        <a:graphic>
          <a:graphicData uri="http://schemas.openxmlformats.org/drawingml/2006/table">
            <a:tbl>
              <a:tblPr/>
              <a:tblGrid>
                <a:gridCol w="546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61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61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3600">
                <a:tc>
                  <a:txBody>
                    <a:bodyPr/>
                    <a:lstStyle/>
                    <a:p>
                      <a:pPr lvl="0" algn="l">
                        <a:lnSpc>
                          <a:spcPct val="107899"/>
                        </a:lnSpc>
                        <a:defRPr/>
                      </a:pPr>
                      <a:r>
                        <a:rPr lang="ko-KR" sz="1800" b="0" i="0" u="none" strike="noStrike">
                          <a:solidFill>
                            <a:srgbClr val="466456"/>
                          </a:solidFill>
                          <a:ea typeface="Pretendard Bold"/>
                        </a:rPr>
                        <a:t>미리컴퍼니</a:t>
                      </a:r>
                      <a:r>
                        <a:rPr lang="en-US" sz="1800" b="0" i="0" u="none" strike="noStrike">
                          <a:solidFill>
                            <a:srgbClr val="466456"/>
                          </a:solidFill>
                          <a:latin typeface="Pretendard Bold"/>
                        </a:rPr>
                        <a:t> </a:t>
                      </a:r>
                      <a:r>
                        <a:rPr lang="ko-KR" sz="1800" b="0" i="0" u="none" strike="noStrike">
                          <a:solidFill>
                            <a:srgbClr val="466456"/>
                          </a:solidFill>
                          <a:ea typeface="Pretendard Bold"/>
                        </a:rPr>
                        <a:t>사업전략부</a:t>
                      </a:r>
                      <a:r>
                        <a:rPr lang="en-US" sz="1800" b="0" i="0" u="none" strike="noStrike">
                          <a:solidFill>
                            <a:srgbClr val="466456"/>
                          </a:solidFill>
                          <a:latin typeface="Pretendard Bold"/>
                        </a:rPr>
                        <a:t> </a:t>
                      </a:r>
                      <a:r>
                        <a:rPr lang="ko-KR" sz="1800" b="0" i="0" u="none" strike="noStrike">
                          <a:solidFill>
                            <a:srgbClr val="466456"/>
                          </a:solidFill>
                          <a:ea typeface="Pretendard Bold"/>
                        </a:rPr>
                        <a:t>김미리</a:t>
                      </a:r>
                      <a:r>
                        <a:rPr lang="en-US" sz="1800" b="0" i="0" u="none" strike="noStrike">
                          <a:solidFill>
                            <a:srgbClr val="466456"/>
                          </a:solidFill>
                          <a:latin typeface="Pretendard Bold"/>
                        </a:rPr>
                        <a:t> </a:t>
                      </a:r>
                      <a:r>
                        <a:rPr lang="ko-KR" sz="1800" b="0" i="0" u="none" strike="noStrike">
                          <a:solidFill>
                            <a:srgbClr val="466456"/>
                          </a:solidFill>
                          <a:ea typeface="Pretendard Bold"/>
                        </a:rPr>
                        <a:t>과장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7899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466456"/>
                          </a:solidFill>
                          <a:latin typeface="Pretendard Bold"/>
                        </a:rPr>
                        <a:t>E-mail. </a:t>
                      </a:r>
                      <a:r>
                        <a:rPr lang="en-US" sz="1800" b="0" i="0" u="none" strike="noStrike">
                          <a:solidFill>
                            <a:srgbClr val="466456"/>
                          </a:solidFill>
                          <a:latin typeface="Pretendard Regular"/>
                        </a:rPr>
                        <a:t>000@miridih.com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r">
                        <a:lnSpc>
                          <a:spcPct val="107899"/>
                        </a:lnSpc>
                        <a:defRPr/>
                      </a:pPr>
                      <a:r>
                        <a:rPr lang="en-US" sz="1800" b="0" i="0" u="none" strike="noStrike">
                          <a:solidFill>
                            <a:srgbClr val="466456"/>
                          </a:solidFill>
                          <a:latin typeface="Pretendard Bold"/>
                        </a:rPr>
                        <a:t>Tel. </a:t>
                      </a:r>
                      <a:r>
                        <a:rPr lang="en-US" sz="1800" b="0" i="0" u="none" strike="noStrike">
                          <a:solidFill>
                            <a:srgbClr val="466456"/>
                          </a:solidFill>
                          <a:latin typeface="Pretendard Regular"/>
                        </a:rPr>
                        <a:t>010-0000-0000</a:t>
                      </a:r>
                      <a:endParaRPr lang="en-US" sz="110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6A7E7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400" y="5245100"/>
            <a:ext cx="3619500" cy="3619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77468" y="5134264"/>
            <a:ext cx="3619500" cy="3619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8934" y="5137728"/>
            <a:ext cx="3619500" cy="36195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1.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 smtClean="0">
                <a:solidFill>
                  <a:srgbClr val="6A7E74"/>
                </a:solidFill>
                <a:ea typeface="Pretendard SemiBold"/>
              </a:rPr>
              <a:t>프로젝트 개요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3390900" y="6743700"/>
            <a:ext cx="3225800" cy="647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altLang="en-US" sz="3600" b="0" i="0" u="none" strike="noStrike" spc="-100" dirty="0" smtClean="0">
                <a:solidFill>
                  <a:srgbClr val="FFFFFF"/>
                </a:solidFill>
                <a:ea typeface="Pretendard SemiBold"/>
              </a:rPr>
              <a:t>유명 서비스</a:t>
            </a:r>
            <a:endParaRPr lang="ko-KR" sz="3600" b="0" i="0" u="none" strike="noStrike" spc="-100" dirty="0">
              <a:solidFill>
                <a:srgbClr val="FFFFFF"/>
              </a:solidFill>
              <a:ea typeface="Pretendard Semi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1391900" y="6314209"/>
            <a:ext cx="3441700" cy="1181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altLang="en-US" sz="3600" b="0" i="0" u="none" strike="noStrike" spc="-100" dirty="0" smtClean="0">
                <a:solidFill>
                  <a:srgbClr val="FFFFFF"/>
                </a:solidFill>
                <a:ea typeface="Pretendard SemiBold"/>
              </a:rPr>
              <a:t>다양한</a:t>
            </a:r>
            <a:endParaRPr lang="en-US" altLang="ko-KR" sz="3600" b="0" i="0" u="none" strike="noStrike" spc="-100" dirty="0" smtClean="0">
              <a:solidFill>
                <a:srgbClr val="FFFFFF"/>
              </a:solidFill>
              <a:ea typeface="Pretendard SemiBold"/>
            </a:endParaRPr>
          </a:p>
          <a:p>
            <a:pPr lvl="0" algn="ctr">
              <a:lnSpc>
                <a:spcPct val="99600"/>
              </a:lnSpc>
            </a:pPr>
            <a:r>
              <a:rPr lang="ko-KR" altLang="en-US" sz="3600" spc="-100" dirty="0" smtClean="0">
                <a:solidFill>
                  <a:srgbClr val="FFFFFF"/>
                </a:solidFill>
                <a:ea typeface="Pretendard SemiBold"/>
              </a:rPr>
              <a:t>기술 스택</a:t>
            </a:r>
            <a:endParaRPr lang="ko-KR" sz="3600" b="0" i="0" u="none" strike="noStrike" spc="-100" dirty="0">
              <a:solidFill>
                <a:srgbClr val="FFFFFF"/>
              </a:solidFill>
              <a:ea typeface="Pretendard Semi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7466734" y="6420428"/>
            <a:ext cx="3263900" cy="1181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altLang="en-US" sz="3600" b="0" i="0" u="none" strike="noStrike" spc="-100" dirty="0" smtClean="0">
                <a:solidFill>
                  <a:srgbClr val="466456"/>
                </a:solidFill>
                <a:ea typeface="Pretendard SemiBold"/>
              </a:rPr>
              <a:t>의사소통</a:t>
            </a:r>
            <a:r>
              <a:rPr lang="en-US" altLang="ko-KR" sz="3600" b="0" i="0" u="none" strike="noStrike" spc="-100" dirty="0" smtClean="0">
                <a:solidFill>
                  <a:srgbClr val="466456"/>
                </a:solidFill>
                <a:ea typeface="Pretendard SemiBold"/>
              </a:rPr>
              <a:t/>
            </a:r>
            <a:br>
              <a:rPr lang="en-US" altLang="ko-KR" sz="3600" b="0" i="0" u="none" strike="noStrike" spc="-100" dirty="0" smtClean="0">
                <a:solidFill>
                  <a:srgbClr val="466456"/>
                </a:solidFill>
                <a:ea typeface="Pretendard SemiBold"/>
              </a:rPr>
            </a:br>
            <a:r>
              <a:rPr lang="ko-KR" altLang="en-US" sz="3600" b="0" i="0" u="none" strike="noStrike" spc="-100" dirty="0" smtClean="0">
                <a:solidFill>
                  <a:srgbClr val="466456"/>
                </a:solidFill>
                <a:ea typeface="Pretendard SemiBold"/>
              </a:rPr>
              <a:t>능력 강화</a:t>
            </a:r>
            <a:endParaRPr lang="ko-KR" sz="3600" b="0" i="0" u="none" strike="noStrike" spc="-100" dirty="0">
              <a:solidFill>
                <a:srgbClr val="466456"/>
              </a:solidFill>
              <a:ea typeface="Pretendard Semi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130300" y="3289300"/>
            <a:ext cx="160401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400" dirty="0" err="1">
                <a:solidFill>
                  <a:srgbClr val="222222"/>
                </a:solidFill>
                <a:ea typeface="Pretendard Light"/>
              </a:rPr>
              <a:t>인스타그램</a:t>
            </a:r>
            <a:r>
              <a:rPr lang="ko-KR" altLang="en-US" sz="2400" dirty="0">
                <a:solidFill>
                  <a:srgbClr val="222222"/>
                </a:solidFill>
                <a:ea typeface="Pretendard Light"/>
              </a:rPr>
              <a:t> 서비스 분석을 통해 </a:t>
            </a:r>
            <a:r>
              <a:rPr lang="en-US" altLang="ko-KR" sz="2400" dirty="0">
                <a:solidFill>
                  <a:srgbClr val="222222"/>
                </a:solidFill>
                <a:ea typeface="Pretendard Light"/>
              </a:rPr>
              <a:t>Spring Boot</a:t>
            </a:r>
            <a:r>
              <a:rPr lang="ko-KR" altLang="en-US" sz="2400" dirty="0">
                <a:solidFill>
                  <a:srgbClr val="222222"/>
                </a:solidFill>
                <a:ea typeface="Pretendard Light"/>
              </a:rPr>
              <a:t>와 </a:t>
            </a:r>
            <a:r>
              <a:rPr lang="en-US" altLang="ko-KR" sz="2400" dirty="0">
                <a:solidFill>
                  <a:srgbClr val="222222"/>
                </a:solidFill>
                <a:ea typeface="Pretendard Light"/>
              </a:rPr>
              <a:t>React </a:t>
            </a:r>
            <a:r>
              <a:rPr lang="ko-KR" altLang="en-US" sz="2400" dirty="0">
                <a:solidFill>
                  <a:srgbClr val="222222"/>
                </a:solidFill>
                <a:ea typeface="Pretendard Light"/>
              </a:rPr>
              <a:t>기반으로 협업</a:t>
            </a:r>
            <a:r>
              <a:rPr lang="en-US" altLang="ko-KR" sz="2400" dirty="0">
                <a:solidFill>
                  <a:srgbClr val="222222"/>
                </a:solidFill>
                <a:ea typeface="Pretendard Light"/>
              </a:rPr>
              <a:t>·</a:t>
            </a:r>
            <a:r>
              <a:rPr lang="ko-KR" altLang="en-US" sz="2400" dirty="0">
                <a:solidFill>
                  <a:srgbClr val="222222"/>
                </a:solidFill>
                <a:ea typeface="Pretendard Light"/>
              </a:rPr>
              <a:t>설계</a:t>
            </a:r>
            <a:r>
              <a:rPr lang="en-US" altLang="ko-KR" sz="2400" dirty="0">
                <a:solidFill>
                  <a:srgbClr val="222222"/>
                </a:solidFill>
                <a:ea typeface="Pretendard Light"/>
              </a:rPr>
              <a:t>·</a:t>
            </a:r>
            <a:r>
              <a:rPr lang="ko-KR" altLang="en-US" sz="2400" dirty="0">
                <a:solidFill>
                  <a:srgbClr val="222222"/>
                </a:solidFill>
                <a:ea typeface="Pretendard Light"/>
              </a:rPr>
              <a:t>구현</a:t>
            </a:r>
            <a:r>
              <a:rPr lang="en-US" altLang="ko-KR" sz="2400" dirty="0">
                <a:solidFill>
                  <a:srgbClr val="222222"/>
                </a:solidFill>
                <a:ea typeface="Pretendard Light"/>
              </a:rPr>
              <a:t>·</a:t>
            </a:r>
            <a:r>
              <a:rPr lang="ko-KR" altLang="en-US" sz="2400" dirty="0" err="1">
                <a:solidFill>
                  <a:srgbClr val="222222"/>
                </a:solidFill>
                <a:ea typeface="Pretendard Light"/>
              </a:rPr>
              <a:t>리팩토링</a:t>
            </a:r>
            <a:r>
              <a:rPr lang="ko-KR" altLang="en-US" sz="2400" dirty="0">
                <a:solidFill>
                  <a:srgbClr val="222222"/>
                </a:solidFill>
                <a:ea typeface="Pretendard Light"/>
              </a:rPr>
              <a:t> 경험을 쌓고 함께 성장하기 위해 </a:t>
            </a:r>
            <a:r>
              <a:rPr lang="ko-KR" altLang="en-US" sz="2400" dirty="0" smtClean="0">
                <a:solidFill>
                  <a:srgbClr val="222222"/>
                </a:solidFill>
                <a:ea typeface="Pretendard Light"/>
              </a:rPr>
              <a:t>선정</a:t>
            </a:r>
            <a:endParaRPr lang="en-US" sz="2400" b="0" i="0" u="none" strike="noStrike" dirty="0">
              <a:solidFill>
                <a:srgbClr val="222222"/>
              </a:solidFill>
              <a:latin typeface="Pretendard Light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104900" y="3873500"/>
            <a:ext cx="160782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4000" b="0" i="0" u="none" strike="noStrike" spc="-100" dirty="0" smtClean="0">
                <a:solidFill>
                  <a:srgbClr val="222222"/>
                </a:solidFill>
                <a:ea typeface="Pretendard SemiBold"/>
              </a:rPr>
              <a:t>프로젝트 선정 배경</a:t>
            </a:r>
            <a:endParaRPr lang="ko-KR" sz="4000" b="0" i="0" u="none" strike="noStrike" spc="-100" dirty="0">
              <a:solidFill>
                <a:srgbClr val="222222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116199"/>
              </a:lnSpc>
            </a:pPr>
            <a:r>
              <a:rPr lang="en-US" altLang="ko-KR" sz="1600" dirty="0">
                <a:solidFill>
                  <a:srgbClr val="000000"/>
                </a:solidFill>
                <a:latin typeface="Josefin Sans SemiBold"/>
              </a:rPr>
              <a:t>Team 7</a:t>
            </a:r>
            <a:endParaRPr lang="en-US" sz="1600" b="0" i="0" u="none" strike="noStrike" dirty="0">
              <a:solidFill>
                <a:srgbClr val="000000"/>
              </a:solidFill>
              <a:latin typeface="Josefin Sans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31173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9327" y="-95408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-100" normalizeH="0" baseline="0" noProof="0" dirty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Chapter </a:t>
            </a:r>
            <a:r>
              <a:rPr kumimoji="0" lang="en-US" sz="2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2.</a:t>
            </a:r>
            <a:endParaRPr kumimoji="0" lang="en-US" sz="2000" b="0" i="0" u="none" strike="noStrike" kern="1200" cap="none" spc="-100" normalizeH="0" baseline="0" noProof="0" dirty="0">
              <a:ln>
                <a:noFill/>
              </a:ln>
              <a:solidFill>
                <a:srgbClr val="BACCC3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프로젝트 수행 계획</a:t>
            </a:r>
            <a:endParaRPr lang="ko-KR" altLang="ko-KR" sz="4000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osefin Sans SemiBold"/>
                <a:ea typeface="맑은 고딕" panose="020B0503020000020004" pitchFamily="50" charset="-127"/>
                <a:cs typeface="+mn-cs"/>
              </a:rPr>
              <a:t>Team 7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grpSp>
        <p:nvGrpSpPr>
          <p:cNvPr id="29" name="그룹 28"/>
          <p:cNvGrpSpPr/>
          <p:nvPr/>
        </p:nvGrpSpPr>
        <p:grpSpPr>
          <a:xfrm>
            <a:off x="5431938" y="4896269"/>
            <a:ext cx="7814162" cy="644814"/>
            <a:chOff x="5410200" y="3848100"/>
            <a:chExt cx="7814162" cy="644814"/>
          </a:xfrm>
        </p:grpSpPr>
        <p:pic>
          <p:nvPicPr>
            <p:cNvPr id="30" name="Picture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35600" y="3872346"/>
              <a:ext cx="7788762" cy="620568"/>
            </a:xfrm>
            <a:prstGeom prst="rect">
              <a:avLst/>
            </a:prstGeom>
          </p:spPr>
        </p:pic>
        <p:pic>
          <p:nvPicPr>
            <p:cNvPr id="31" name="Picture 1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10200" y="3848100"/>
              <a:ext cx="644814" cy="644814"/>
            </a:xfrm>
            <a:prstGeom prst="rect">
              <a:avLst/>
            </a:prstGeom>
          </p:spPr>
        </p:pic>
        <p:sp>
          <p:nvSpPr>
            <p:cNvPr id="32" name="TextBox 18"/>
            <p:cNvSpPr txBox="1"/>
            <p:nvPr/>
          </p:nvSpPr>
          <p:spPr>
            <a:xfrm>
              <a:off x="5562600" y="3872344"/>
              <a:ext cx="274205" cy="43295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3200" dirty="0">
                  <a:solidFill>
                    <a:srgbClr val="6A7E74"/>
                  </a:solidFill>
                  <a:latin typeface="Josefin Sans SemiBold"/>
                </a:rPr>
                <a:t>1</a:t>
              </a:r>
              <a:endParaRPr lang="en-US" sz="3200" b="0" i="0" u="none" strike="noStrike" dirty="0">
                <a:solidFill>
                  <a:srgbClr val="6A7E74"/>
                </a:solidFill>
                <a:latin typeface="Josefin Sans SemiBold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207414" y="3999923"/>
              <a:ext cx="6289386" cy="45835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116199"/>
                </a:lnSpc>
              </a:pPr>
              <a:r>
                <a:rPr lang="ko-KR" altLang="en-US" sz="2000" b="0" i="0" u="none" strike="noStrike" dirty="0" smtClean="0">
                  <a:solidFill>
                    <a:srgbClr val="444444"/>
                  </a:solidFill>
                  <a:latin typeface="Pretendard Regular"/>
                </a:rPr>
                <a:t>사용자 인증 및 관리</a:t>
              </a:r>
              <a:r>
                <a:rPr lang="en-US" altLang="ko-KR" sz="2000" b="0" i="0" u="none" strike="noStrike" dirty="0" smtClean="0">
                  <a:solidFill>
                    <a:srgbClr val="444444"/>
                  </a:solidFill>
                  <a:latin typeface="Pretendard Regular"/>
                </a:rPr>
                <a:t>(</a:t>
              </a:r>
              <a:r>
                <a:rPr lang="ko-KR" altLang="en-US" sz="2000" b="0" i="0" u="none" strike="noStrike" dirty="0" smtClean="0">
                  <a:solidFill>
                    <a:srgbClr val="444444"/>
                  </a:solidFill>
                  <a:latin typeface="Pretendard Regular"/>
                </a:rPr>
                <a:t>회원가입</a:t>
              </a:r>
              <a:r>
                <a:rPr lang="en-US" altLang="ko-KR" sz="2000" b="0" i="0" u="none" strike="noStrike" dirty="0" smtClean="0">
                  <a:solidFill>
                    <a:srgbClr val="444444"/>
                  </a:solidFill>
                  <a:latin typeface="Pretendard Regular"/>
                </a:rPr>
                <a:t>, </a:t>
              </a:r>
              <a:r>
                <a:rPr lang="ko-KR" altLang="en-US" sz="2000" b="0" i="0" u="none" strike="noStrike" dirty="0" smtClean="0">
                  <a:solidFill>
                    <a:srgbClr val="444444"/>
                  </a:solidFill>
                  <a:latin typeface="Pretendard Regular"/>
                </a:rPr>
                <a:t>로그인</a:t>
              </a:r>
              <a:r>
                <a:rPr lang="en-US" altLang="ko-KR" sz="2000" b="0" i="0" u="none" strike="noStrike" dirty="0" smtClean="0">
                  <a:solidFill>
                    <a:srgbClr val="444444"/>
                  </a:solidFill>
                  <a:latin typeface="Pretendard Regular"/>
                </a:rPr>
                <a:t>, </a:t>
              </a:r>
              <a:r>
                <a:rPr lang="ko-KR" altLang="en-US" sz="2000" b="0" i="0" u="none" strike="noStrike" dirty="0" smtClean="0">
                  <a:solidFill>
                    <a:srgbClr val="444444"/>
                  </a:solidFill>
                  <a:latin typeface="Pretendard Regular"/>
                </a:rPr>
                <a:t>토큰 </a:t>
              </a:r>
              <a:r>
                <a:rPr lang="ko-KR" altLang="en-US" sz="2000" b="0" i="0" u="none" strike="noStrike" dirty="0" err="1" smtClean="0">
                  <a:solidFill>
                    <a:srgbClr val="444444"/>
                  </a:solidFill>
                  <a:latin typeface="Pretendard Regular"/>
                </a:rPr>
                <a:t>기반인증</a:t>
              </a:r>
              <a:r>
                <a:rPr lang="en-US" altLang="ko-KR" sz="2000" b="0" i="0" u="none" strike="noStrike" dirty="0" smtClean="0">
                  <a:solidFill>
                    <a:srgbClr val="444444"/>
                  </a:solidFill>
                  <a:latin typeface="Pretendard Regular"/>
                </a:rPr>
                <a:t>)</a:t>
              </a:r>
              <a:endParaRPr lang="en-US" sz="2000" b="0" i="0" u="none" strike="noStrike" dirty="0">
                <a:solidFill>
                  <a:srgbClr val="444444"/>
                </a:solidFill>
                <a:latin typeface="Pretendard Regular"/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5374986" y="5763605"/>
            <a:ext cx="7871114" cy="644814"/>
            <a:chOff x="5353248" y="4715436"/>
            <a:chExt cx="7871114" cy="644814"/>
          </a:xfrm>
        </p:grpSpPr>
        <p:pic>
          <p:nvPicPr>
            <p:cNvPr id="45" name="Picture 11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359400" y="4722478"/>
              <a:ext cx="7864962" cy="626639"/>
            </a:xfrm>
            <a:prstGeom prst="rect">
              <a:avLst/>
            </a:prstGeom>
          </p:spPr>
        </p:pic>
        <p:sp>
          <p:nvSpPr>
            <p:cNvPr id="48" name="TextBox 23"/>
            <p:cNvSpPr txBox="1"/>
            <p:nvPr/>
          </p:nvSpPr>
          <p:spPr>
            <a:xfrm>
              <a:off x="6172778" y="4862945"/>
              <a:ext cx="6060786" cy="3048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116199"/>
                </a:lnSpc>
              </a:pPr>
              <a:r>
                <a:rPr lang="ko-KR" altLang="en-US" sz="2000" b="0" i="0" u="none" strike="noStrike" dirty="0" smtClean="0">
                  <a:solidFill>
                    <a:srgbClr val="FFFFFF"/>
                  </a:solidFill>
                  <a:latin typeface="Pretendard Regular"/>
                </a:rPr>
                <a:t>게시물 기능</a:t>
              </a:r>
              <a:r>
                <a:rPr lang="en-US" altLang="ko-KR" sz="2000" b="0" i="0" u="none" strike="noStrike" dirty="0" smtClean="0">
                  <a:solidFill>
                    <a:srgbClr val="FFFFFF"/>
                  </a:solidFill>
                  <a:latin typeface="Pretendard Regular"/>
                </a:rPr>
                <a:t>(</a:t>
              </a:r>
              <a:r>
                <a:rPr lang="ko-KR" altLang="en-US" sz="2000" b="0" i="0" u="none" strike="noStrike" dirty="0" smtClean="0">
                  <a:solidFill>
                    <a:srgbClr val="FFFFFF"/>
                  </a:solidFill>
                  <a:latin typeface="Pretendard Regular"/>
                </a:rPr>
                <a:t>작성</a:t>
              </a:r>
              <a:r>
                <a:rPr lang="en-US" altLang="ko-KR" sz="2000" b="0" i="0" u="none" strike="noStrike" dirty="0" smtClean="0">
                  <a:solidFill>
                    <a:srgbClr val="FFFFFF"/>
                  </a:solidFill>
                  <a:latin typeface="Pretendard Regular"/>
                </a:rPr>
                <a:t>, </a:t>
              </a:r>
              <a:r>
                <a:rPr lang="ko-KR" altLang="en-US" sz="2000" b="0" i="0" u="none" strike="noStrike" dirty="0" smtClean="0">
                  <a:solidFill>
                    <a:srgbClr val="FFFFFF"/>
                  </a:solidFill>
                  <a:latin typeface="Pretendard Regular"/>
                </a:rPr>
                <a:t>삭제</a:t>
              </a:r>
              <a:r>
                <a:rPr lang="en-US" altLang="ko-KR" sz="2000" b="0" i="0" u="none" strike="noStrike" dirty="0" smtClean="0">
                  <a:solidFill>
                    <a:srgbClr val="FFFFFF"/>
                  </a:solidFill>
                  <a:latin typeface="Pretendard Regular"/>
                </a:rPr>
                <a:t>, </a:t>
              </a:r>
              <a:r>
                <a:rPr lang="ko-KR" altLang="en-US" sz="2000" b="0" i="0" u="none" strike="noStrike" dirty="0" smtClean="0">
                  <a:solidFill>
                    <a:srgbClr val="FFFFFF"/>
                  </a:solidFill>
                  <a:latin typeface="Pretendard Regular"/>
                </a:rPr>
                <a:t>목록 조회</a:t>
              </a:r>
              <a:r>
                <a:rPr lang="en-US" altLang="ko-KR" sz="2000" b="0" i="0" u="none" strike="noStrike" dirty="0" smtClean="0">
                  <a:solidFill>
                    <a:srgbClr val="FFFFFF"/>
                  </a:solidFill>
                  <a:latin typeface="Pretendard Regular"/>
                </a:rPr>
                <a:t>)</a:t>
              </a:r>
              <a:r>
                <a:rPr lang="ko-KR" altLang="en-US" sz="2000" b="0" i="0" u="none" strike="noStrike" dirty="0" smtClean="0">
                  <a:solidFill>
                    <a:srgbClr val="FFFFFF"/>
                  </a:solidFill>
                  <a:latin typeface="Pretendard Regular"/>
                </a:rPr>
                <a:t> </a:t>
              </a:r>
              <a:endParaRPr lang="en-US" sz="2000" b="0" i="0" u="none" strike="noStrike" dirty="0">
                <a:solidFill>
                  <a:srgbClr val="FFFFFF"/>
                </a:solidFill>
                <a:latin typeface="Pretendard Regular"/>
              </a:endParaRPr>
            </a:p>
          </p:txBody>
        </p:sp>
        <p:pic>
          <p:nvPicPr>
            <p:cNvPr id="49" name="Picture 1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353248" y="4715436"/>
              <a:ext cx="644814" cy="644814"/>
            </a:xfrm>
            <a:prstGeom prst="rect">
              <a:avLst/>
            </a:prstGeom>
          </p:spPr>
        </p:pic>
        <p:sp>
          <p:nvSpPr>
            <p:cNvPr id="50" name="TextBox 18"/>
            <p:cNvSpPr txBox="1"/>
            <p:nvPr/>
          </p:nvSpPr>
          <p:spPr>
            <a:xfrm>
              <a:off x="5537199" y="4734789"/>
              <a:ext cx="274205" cy="43295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3200" dirty="0" smtClean="0">
                  <a:solidFill>
                    <a:srgbClr val="6A7E74"/>
                  </a:solidFill>
                  <a:latin typeface="Josefin Sans SemiBold"/>
                </a:rPr>
                <a:t>2</a:t>
              </a:r>
              <a:endParaRPr lang="en-US" sz="3200" b="0" i="0" u="none" strike="noStrike" dirty="0">
                <a:solidFill>
                  <a:srgbClr val="6A7E74"/>
                </a:solidFill>
                <a:latin typeface="Josefin Sans SemiBold"/>
              </a:endParaRPr>
            </a:p>
          </p:txBody>
        </p:sp>
      </p:grpSp>
      <p:grpSp>
        <p:nvGrpSpPr>
          <p:cNvPr id="51" name="그룹 50"/>
          <p:cNvGrpSpPr/>
          <p:nvPr/>
        </p:nvGrpSpPr>
        <p:grpSpPr>
          <a:xfrm>
            <a:off x="5406538" y="6592440"/>
            <a:ext cx="7814162" cy="644814"/>
            <a:chOff x="5410200" y="3848100"/>
            <a:chExt cx="7814162" cy="644814"/>
          </a:xfrm>
        </p:grpSpPr>
        <p:pic>
          <p:nvPicPr>
            <p:cNvPr id="52" name="Picture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35600" y="3872346"/>
              <a:ext cx="7788762" cy="620568"/>
            </a:xfrm>
            <a:prstGeom prst="rect">
              <a:avLst/>
            </a:prstGeom>
          </p:spPr>
        </p:pic>
        <p:pic>
          <p:nvPicPr>
            <p:cNvPr id="53" name="Picture 1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10200" y="3848100"/>
              <a:ext cx="644814" cy="644814"/>
            </a:xfrm>
            <a:prstGeom prst="rect">
              <a:avLst/>
            </a:prstGeom>
          </p:spPr>
        </p:pic>
        <p:sp>
          <p:nvSpPr>
            <p:cNvPr id="54" name="TextBox 18"/>
            <p:cNvSpPr txBox="1"/>
            <p:nvPr/>
          </p:nvSpPr>
          <p:spPr>
            <a:xfrm>
              <a:off x="5562600" y="3872344"/>
              <a:ext cx="274205" cy="43295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3200" dirty="0">
                  <a:solidFill>
                    <a:srgbClr val="6A7E74"/>
                  </a:solidFill>
                  <a:latin typeface="Josefin Sans SemiBold"/>
                </a:rPr>
                <a:t>3</a:t>
              </a:r>
              <a:endParaRPr lang="en-US" sz="3200" b="0" i="0" u="none" strike="noStrike" dirty="0">
                <a:solidFill>
                  <a:srgbClr val="6A7E74"/>
                </a:solidFill>
                <a:latin typeface="Josefin Sans SemiBold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6207414" y="3999923"/>
              <a:ext cx="4638386" cy="45835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l">
                <a:lnSpc>
                  <a:spcPct val="116199"/>
                </a:lnSpc>
              </a:pPr>
              <a:r>
                <a:rPr lang="ko-KR" altLang="en-US" sz="2000" b="0" i="0" u="none" strike="noStrike" dirty="0" smtClean="0">
                  <a:solidFill>
                    <a:srgbClr val="444444"/>
                  </a:solidFill>
                  <a:latin typeface="Pretendard Regular"/>
                </a:rPr>
                <a:t>소셜 기능</a:t>
              </a:r>
              <a:r>
                <a:rPr lang="en-US" altLang="ko-KR" sz="2000" b="0" i="0" u="none" strike="noStrike" dirty="0" smtClean="0">
                  <a:solidFill>
                    <a:srgbClr val="444444"/>
                  </a:solidFill>
                  <a:latin typeface="Pretendard Regular"/>
                </a:rPr>
                <a:t>(</a:t>
              </a:r>
              <a:r>
                <a:rPr lang="ko-KR" altLang="en-US" sz="2000" b="0" i="0" u="none" strike="noStrike" dirty="0" smtClean="0">
                  <a:solidFill>
                    <a:srgbClr val="444444"/>
                  </a:solidFill>
                  <a:latin typeface="Pretendard Regular"/>
                </a:rPr>
                <a:t>좋아요</a:t>
              </a:r>
              <a:r>
                <a:rPr lang="en-US" altLang="ko-KR" sz="2000" b="0" i="0" u="none" strike="noStrike" dirty="0" smtClean="0">
                  <a:solidFill>
                    <a:srgbClr val="444444"/>
                  </a:solidFill>
                  <a:latin typeface="Pretendard Regular"/>
                </a:rPr>
                <a:t>, </a:t>
              </a:r>
              <a:r>
                <a:rPr lang="ko-KR" altLang="en-US" sz="2000" b="0" i="0" u="none" strike="noStrike" dirty="0" smtClean="0">
                  <a:solidFill>
                    <a:srgbClr val="444444"/>
                  </a:solidFill>
                  <a:latin typeface="Pretendard Regular"/>
                </a:rPr>
                <a:t>댓글</a:t>
              </a:r>
              <a:r>
                <a:rPr lang="en-US" altLang="ko-KR" sz="2000" b="0" i="0" u="none" strike="noStrike" dirty="0" smtClean="0">
                  <a:solidFill>
                    <a:srgbClr val="444444"/>
                  </a:solidFill>
                  <a:latin typeface="Pretendard Regular"/>
                </a:rPr>
                <a:t>, </a:t>
              </a:r>
              <a:r>
                <a:rPr lang="ko-KR" altLang="en-US" sz="2000" b="0" i="0" u="none" strike="noStrike" dirty="0" err="1" smtClean="0">
                  <a:solidFill>
                    <a:srgbClr val="444444"/>
                  </a:solidFill>
                  <a:latin typeface="Pretendard Regular"/>
                </a:rPr>
                <a:t>대댓글</a:t>
              </a:r>
              <a:r>
                <a:rPr lang="en-US" altLang="ko-KR" sz="2000" b="0" i="0" u="none" strike="noStrike" dirty="0" smtClean="0">
                  <a:solidFill>
                    <a:srgbClr val="444444"/>
                  </a:solidFill>
                  <a:latin typeface="Pretendard Regular"/>
                </a:rPr>
                <a:t>, </a:t>
              </a:r>
              <a:r>
                <a:rPr lang="ko-KR" altLang="en-US" sz="2000" b="0" i="0" u="none" strike="noStrike" dirty="0" err="1" smtClean="0">
                  <a:solidFill>
                    <a:srgbClr val="444444"/>
                  </a:solidFill>
                  <a:latin typeface="Pretendard Regular"/>
                </a:rPr>
                <a:t>팔로우</a:t>
              </a:r>
              <a:r>
                <a:rPr lang="en-US" altLang="ko-KR" sz="2000" b="0" i="0" u="none" strike="noStrike" dirty="0" smtClean="0">
                  <a:solidFill>
                    <a:srgbClr val="444444"/>
                  </a:solidFill>
                  <a:latin typeface="Pretendard Regular"/>
                </a:rPr>
                <a:t>)</a:t>
              </a:r>
              <a:endParaRPr lang="en-US" sz="2000" b="0" i="0" u="none" strike="noStrike" dirty="0">
                <a:solidFill>
                  <a:srgbClr val="444444"/>
                </a:solidFill>
                <a:latin typeface="Pretendard Regular"/>
              </a:endParaRPr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5374986" y="7442913"/>
            <a:ext cx="7883814" cy="644814"/>
            <a:chOff x="5340548" y="4720192"/>
            <a:chExt cx="7883814" cy="644814"/>
          </a:xfrm>
        </p:grpSpPr>
        <p:pic>
          <p:nvPicPr>
            <p:cNvPr id="57" name="Picture 11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359400" y="4722478"/>
              <a:ext cx="7864962" cy="626639"/>
            </a:xfrm>
            <a:prstGeom prst="rect">
              <a:avLst/>
            </a:prstGeom>
          </p:spPr>
        </p:pic>
        <p:sp>
          <p:nvSpPr>
            <p:cNvPr id="58" name="TextBox 23"/>
            <p:cNvSpPr txBox="1"/>
            <p:nvPr/>
          </p:nvSpPr>
          <p:spPr>
            <a:xfrm>
              <a:off x="6172778" y="4862945"/>
              <a:ext cx="6060786" cy="3048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>
                <a:lnSpc>
                  <a:spcPct val="116199"/>
                </a:lnSpc>
              </a:pPr>
              <a:r>
                <a:rPr lang="en-US" altLang="ko-KR" sz="2000" dirty="0">
                  <a:solidFill>
                    <a:srgbClr val="FFFFFF"/>
                  </a:solidFill>
                  <a:latin typeface="Pretendard Regular"/>
                </a:rPr>
                <a:t>UI </a:t>
              </a:r>
              <a:r>
                <a:rPr lang="ko-KR" altLang="en-US" sz="2000" dirty="0">
                  <a:solidFill>
                    <a:srgbClr val="FFFFFF"/>
                  </a:solidFill>
                  <a:latin typeface="Pretendard Regular"/>
                </a:rPr>
                <a:t>기능 구현 </a:t>
              </a:r>
              <a:r>
                <a:rPr lang="en-US" altLang="ko-KR" sz="2000" dirty="0" smtClean="0">
                  <a:solidFill>
                    <a:srgbClr val="FFFFFF"/>
                  </a:solidFill>
                  <a:latin typeface="Pretendard Regular"/>
                </a:rPr>
                <a:t>(</a:t>
              </a:r>
              <a:r>
                <a:rPr lang="ko-KR" altLang="en-US" sz="2000" dirty="0" smtClean="0">
                  <a:solidFill>
                    <a:srgbClr val="FFFFFF"/>
                  </a:solidFill>
                  <a:latin typeface="Pretendard Regular"/>
                </a:rPr>
                <a:t>무한 </a:t>
              </a:r>
              <a:r>
                <a:rPr lang="ko-KR" altLang="en-US" sz="2000" dirty="0">
                  <a:solidFill>
                    <a:srgbClr val="FFFFFF"/>
                  </a:solidFill>
                  <a:latin typeface="Pretendard Regular"/>
                </a:rPr>
                <a:t>스크롤</a:t>
              </a:r>
              <a:r>
                <a:rPr lang="en-US" altLang="ko-KR" sz="2000" dirty="0">
                  <a:solidFill>
                    <a:srgbClr val="FFFFFF"/>
                  </a:solidFill>
                  <a:latin typeface="Pretendard Regular"/>
                </a:rPr>
                <a:t>, </a:t>
              </a:r>
              <a:r>
                <a:rPr lang="ko-KR" altLang="en-US" sz="2000" dirty="0">
                  <a:solidFill>
                    <a:srgbClr val="FFFFFF"/>
                  </a:solidFill>
                  <a:latin typeface="Pretendard Regular"/>
                </a:rPr>
                <a:t>공통 컴포넌트</a:t>
              </a:r>
              <a:r>
                <a:rPr lang="en-US" altLang="ko-KR" sz="2000" dirty="0">
                  <a:solidFill>
                    <a:srgbClr val="FFFFFF"/>
                  </a:solidFill>
                  <a:latin typeface="Pretendard Regular"/>
                </a:rPr>
                <a:t>)</a:t>
              </a:r>
              <a:endParaRPr lang="en-US" sz="2000" b="0" i="0" u="none" strike="noStrike" dirty="0">
                <a:solidFill>
                  <a:srgbClr val="FFFFFF"/>
                </a:solidFill>
                <a:latin typeface="Pretendard Regular"/>
              </a:endParaRPr>
            </a:p>
          </p:txBody>
        </p:sp>
        <p:pic>
          <p:nvPicPr>
            <p:cNvPr id="59" name="Picture 1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340548" y="4720192"/>
              <a:ext cx="644814" cy="644814"/>
            </a:xfrm>
            <a:prstGeom prst="rect">
              <a:avLst/>
            </a:prstGeom>
          </p:spPr>
        </p:pic>
        <p:sp>
          <p:nvSpPr>
            <p:cNvPr id="60" name="TextBox 18"/>
            <p:cNvSpPr txBox="1"/>
            <p:nvPr/>
          </p:nvSpPr>
          <p:spPr>
            <a:xfrm>
              <a:off x="5524498" y="4720192"/>
              <a:ext cx="274205" cy="43295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3200" dirty="0" smtClean="0">
                  <a:solidFill>
                    <a:srgbClr val="6A7E74"/>
                  </a:solidFill>
                  <a:latin typeface="Josefin Sans SemiBold"/>
                </a:rPr>
                <a:t>4</a:t>
              </a:r>
              <a:endParaRPr lang="en-US" sz="3200" b="0" i="0" u="none" strike="noStrike" dirty="0">
                <a:solidFill>
                  <a:srgbClr val="6A7E74"/>
                </a:solidFill>
                <a:latin typeface="Josefin Sans SemiBold"/>
              </a:endParaRP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5406538" y="8232486"/>
            <a:ext cx="7814162" cy="644814"/>
            <a:chOff x="5410200" y="3848100"/>
            <a:chExt cx="7814162" cy="644814"/>
          </a:xfrm>
        </p:grpSpPr>
        <p:pic>
          <p:nvPicPr>
            <p:cNvPr id="62" name="Picture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435600" y="3872346"/>
              <a:ext cx="7788762" cy="620568"/>
            </a:xfrm>
            <a:prstGeom prst="rect">
              <a:avLst/>
            </a:prstGeom>
          </p:spPr>
        </p:pic>
        <p:pic>
          <p:nvPicPr>
            <p:cNvPr id="63" name="Picture 1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10200" y="3848100"/>
              <a:ext cx="644814" cy="644814"/>
            </a:xfrm>
            <a:prstGeom prst="rect">
              <a:avLst/>
            </a:prstGeom>
          </p:spPr>
        </p:pic>
        <p:sp>
          <p:nvSpPr>
            <p:cNvPr id="64" name="TextBox 18"/>
            <p:cNvSpPr txBox="1"/>
            <p:nvPr/>
          </p:nvSpPr>
          <p:spPr>
            <a:xfrm>
              <a:off x="5562600" y="3872344"/>
              <a:ext cx="274205" cy="43295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116199"/>
                </a:lnSpc>
              </a:pPr>
              <a:r>
                <a:rPr lang="en-US" sz="3200" dirty="0">
                  <a:solidFill>
                    <a:srgbClr val="6A7E74"/>
                  </a:solidFill>
                  <a:latin typeface="Josefin Sans SemiBold"/>
                </a:rPr>
                <a:t>5</a:t>
              </a:r>
              <a:endParaRPr lang="en-US" sz="3200" b="0" i="0" u="none" strike="noStrike" dirty="0">
                <a:solidFill>
                  <a:srgbClr val="6A7E74"/>
                </a:solidFill>
                <a:latin typeface="Josefin Sans SemiBold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6207414" y="3999923"/>
              <a:ext cx="6289386" cy="45835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>
                <a:lnSpc>
                  <a:spcPct val="116199"/>
                </a:lnSpc>
              </a:pPr>
              <a:r>
                <a:rPr lang="en-US" altLang="ko-KR" sz="2000" dirty="0">
                  <a:solidFill>
                    <a:srgbClr val="444444"/>
                  </a:solidFill>
                  <a:latin typeface="Pretendard Regular"/>
                </a:rPr>
                <a:t>AI </a:t>
              </a:r>
              <a:r>
                <a:rPr lang="ko-KR" altLang="en-US" sz="2000" dirty="0">
                  <a:solidFill>
                    <a:srgbClr val="444444"/>
                  </a:solidFill>
                  <a:latin typeface="Pretendard Regular"/>
                </a:rPr>
                <a:t>연계 기능 </a:t>
              </a:r>
              <a:r>
                <a:rPr lang="en-US" altLang="ko-KR" sz="2000" dirty="0">
                  <a:solidFill>
                    <a:srgbClr val="444444"/>
                  </a:solidFill>
                  <a:latin typeface="Pretendard Regular"/>
                </a:rPr>
                <a:t>(</a:t>
              </a:r>
              <a:r>
                <a:rPr lang="ko-KR" altLang="en-US" sz="2000" dirty="0">
                  <a:solidFill>
                    <a:srgbClr val="444444"/>
                  </a:solidFill>
                  <a:latin typeface="Pretendard Regular"/>
                </a:rPr>
                <a:t>사진 등록 시 해시태그 추천</a:t>
              </a:r>
              <a:r>
                <a:rPr lang="en-US" altLang="ko-KR" sz="2000" dirty="0">
                  <a:solidFill>
                    <a:srgbClr val="444444"/>
                  </a:solidFill>
                  <a:latin typeface="Pretendard Regular"/>
                </a:rPr>
                <a:t>)</a:t>
              </a:r>
              <a:endParaRPr lang="en-US" sz="2000" b="0" i="0" u="none" strike="noStrike" dirty="0">
                <a:solidFill>
                  <a:srgbClr val="444444"/>
                </a:solidFill>
                <a:latin typeface="Pretendard Regular"/>
              </a:endParaRPr>
            </a:p>
          </p:txBody>
        </p:sp>
      </p:grpSp>
      <p:sp>
        <p:nvSpPr>
          <p:cNvPr id="67" name="TextBox 15"/>
          <p:cNvSpPr txBox="1"/>
          <p:nvPr/>
        </p:nvSpPr>
        <p:spPr>
          <a:xfrm>
            <a:off x="1104900" y="3873500"/>
            <a:ext cx="160782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4000" b="0" i="0" u="none" strike="noStrike" spc="-100" dirty="0" smtClean="0">
                <a:solidFill>
                  <a:srgbClr val="222222"/>
                </a:solidFill>
                <a:ea typeface="Pretendard SemiBold"/>
              </a:rPr>
              <a:t>프로젝트 수행 범위</a:t>
            </a:r>
            <a:endParaRPr lang="ko-KR" sz="4000" b="0" i="0" u="none" strike="noStrike" spc="-100" dirty="0">
              <a:solidFill>
                <a:srgbClr val="222222"/>
              </a:solidFill>
              <a:ea typeface="Pretendard SemiBold"/>
            </a:endParaRPr>
          </a:p>
        </p:txBody>
      </p:sp>
      <p:sp>
        <p:nvSpPr>
          <p:cNvPr id="69" name="TextBox 14"/>
          <p:cNvSpPr txBox="1"/>
          <p:nvPr/>
        </p:nvSpPr>
        <p:spPr>
          <a:xfrm>
            <a:off x="1130300" y="3289300"/>
            <a:ext cx="160401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400" dirty="0">
                <a:solidFill>
                  <a:srgbClr val="222222"/>
                </a:solidFill>
                <a:ea typeface="Pretendard Light"/>
              </a:rPr>
              <a:t>일주일이라는 짧은 시간 때문에 수행 범위를 축소하는 것이 </a:t>
            </a:r>
            <a:r>
              <a:rPr lang="ko-KR" altLang="en-US" sz="2400" dirty="0" smtClean="0">
                <a:solidFill>
                  <a:srgbClr val="222222"/>
                </a:solidFill>
                <a:ea typeface="Pretendard Light"/>
              </a:rPr>
              <a:t>중요</a:t>
            </a:r>
            <a:endParaRPr lang="en-US" altLang="ko-KR" sz="2400" dirty="0">
              <a:solidFill>
                <a:srgbClr val="222222"/>
              </a:solidFill>
              <a:ea typeface="Pretendard Light"/>
            </a:endParaRPr>
          </a:p>
        </p:txBody>
      </p:sp>
    </p:spTree>
    <p:extLst>
      <p:ext uri="{BB962C8B-B14F-4D97-AF65-F5344CB8AC3E}">
        <p14:creationId xmlns:p14="http://schemas.microsoft.com/office/powerpoint/2010/main" val="2540214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31173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-70775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-100" normalizeH="0" baseline="0" noProof="0" dirty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Chapter </a:t>
            </a:r>
            <a:r>
              <a:rPr kumimoji="0" lang="en-US" sz="2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2.</a:t>
            </a:r>
            <a:endParaRPr kumimoji="0" lang="en-US" sz="2000" b="0" i="0" u="none" strike="noStrike" kern="1200" cap="none" spc="-100" normalizeH="0" baseline="0" noProof="0" dirty="0">
              <a:ln>
                <a:noFill/>
              </a:ln>
              <a:solidFill>
                <a:srgbClr val="BACCC3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>
                <a:ln>
                  <a:noFill/>
                </a:ln>
                <a:solidFill>
                  <a:srgbClr val="6A7E74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프로젝트 수행 계획</a:t>
            </a:r>
            <a:endParaRPr kumimoji="0" lang="ko-KR" altLang="ko-KR" sz="4000" b="0" i="0" u="none" strike="noStrike" kern="1200" cap="none" spc="-100" normalizeH="0" baseline="0" noProof="0" dirty="0">
              <a:ln>
                <a:noFill/>
              </a:ln>
              <a:solidFill>
                <a:srgbClr val="6A7E74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osefin Sans SemiBold"/>
                <a:ea typeface="맑은 고딕" panose="020B0503020000020004" pitchFamily="50" charset="-127"/>
                <a:cs typeface="+mn-cs"/>
              </a:rPr>
              <a:t>Team 7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67" name="TextBox 15"/>
          <p:cNvSpPr txBox="1"/>
          <p:nvPr/>
        </p:nvSpPr>
        <p:spPr>
          <a:xfrm>
            <a:off x="1104900" y="3873500"/>
            <a:ext cx="160782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개발 방법론 및 협업 도구</a:t>
            </a:r>
            <a:endParaRPr kumimoji="0" lang="ko-KR" altLang="en-US" sz="4000" b="0" i="0" u="none" strike="noStrike" kern="1200" cap="none" spc="-10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sp>
        <p:nvSpPr>
          <p:cNvPr id="69" name="TextBox 14"/>
          <p:cNvSpPr txBox="1"/>
          <p:nvPr/>
        </p:nvSpPr>
        <p:spPr>
          <a:xfrm>
            <a:off x="1130300" y="3289300"/>
            <a:ext cx="160401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400" dirty="0"/>
              <a:t>애자일</a:t>
            </a:r>
            <a:r>
              <a:rPr lang="en-US" altLang="ko-KR" sz="2400" dirty="0"/>
              <a:t>(Agile) – </a:t>
            </a:r>
            <a:r>
              <a:rPr lang="ko-KR" altLang="en-US" sz="2400" dirty="0" err="1"/>
              <a:t>데일리</a:t>
            </a:r>
            <a:r>
              <a:rPr lang="ko-KR" altLang="en-US" sz="2400" dirty="0"/>
              <a:t> 점검 </a:t>
            </a:r>
            <a:r>
              <a:rPr lang="en-US" altLang="ko-KR" sz="2400" dirty="0"/>
              <a:t>&amp; </a:t>
            </a:r>
            <a:r>
              <a:rPr lang="ko-KR" altLang="en-US" sz="2400" dirty="0"/>
              <a:t>피드백 중심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Light"/>
              <a:cs typeface="+mn-cs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446" y="4836620"/>
            <a:ext cx="4233807" cy="39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733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31173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-70775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-100" normalizeH="0" baseline="0" noProof="0" dirty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Chapter </a:t>
            </a:r>
            <a:r>
              <a:rPr kumimoji="0" lang="en-US" sz="2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2.</a:t>
            </a:r>
            <a:endParaRPr kumimoji="0" lang="en-US" sz="2000" b="0" i="0" u="none" strike="noStrike" kern="1200" cap="none" spc="-100" normalizeH="0" baseline="0" noProof="0" dirty="0">
              <a:ln>
                <a:noFill/>
              </a:ln>
              <a:solidFill>
                <a:srgbClr val="BACCC3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>
                <a:ln>
                  <a:noFill/>
                </a:ln>
                <a:solidFill>
                  <a:srgbClr val="6A7E74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프로젝트 수행 계획</a:t>
            </a:r>
            <a:endParaRPr kumimoji="0" lang="ko-KR" altLang="ko-KR" sz="4000" b="0" i="0" u="none" strike="noStrike" kern="1200" cap="none" spc="-100" normalizeH="0" baseline="0" noProof="0" dirty="0">
              <a:ln>
                <a:noFill/>
              </a:ln>
              <a:solidFill>
                <a:srgbClr val="6A7E74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osefin Sans SemiBold"/>
                <a:ea typeface="맑은 고딕" panose="020B0503020000020004" pitchFamily="50" charset="-127"/>
                <a:cs typeface="+mn-cs"/>
              </a:rPr>
              <a:t>Team 7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67" name="TextBox 15"/>
          <p:cNvSpPr txBox="1"/>
          <p:nvPr/>
        </p:nvSpPr>
        <p:spPr>
          <a:xfrm>
            <a:off x="1104900" y="3873500"/>
            <a:ext cx="160782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개발 방법론 및 협업 도구</a:t>
            </a:r>
            <a:endParaRPr kumimoji="0" lang="ko-KR" altLang="en-US" sz="4000" b="0" i="0" u="none" strike="noStrike" kern="1200" cap="none" spc="-10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sp>
        <p:nvSpPr>
          <p:cNvPr id="69" name="TextBox 14"/>
          <p:cNvSpPr txBox="1"/>
          <p:nvPr/>
        </p:nvSpPr>
        <p:spPr>
          <a:xfrm>
            <a:off x="1130300" y="3289300"/>
            <a:ext cx="160401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altLang="ko-KR" sz="2400" dirty="0"/>
              <a:t>GitHub (</a:t>
            </a:r>
            <a:r>
              <a:rPr lang="ko-KR" altLang="en-US" sz="2400" dirty="0"/>
              <a:t>코드 관리</a:t>
            </a:r>
            <a:r>
              <a:rPr lang="en-US" altLang="ko-KR" sz="2400" dirty="0"/>
              <a:t>), Notion (</a:t>
            </a:r>
            <a:r>
              <a:rPr lang="ko-KR" altLang="en-US" sz="2400" dirty="0"/>
              <a:t>작업 관리</a:t>
            </a:r>
            <a:r>
              <a:rPr lang="en-US" altLang="ko-KR" sz="2400" dirty="0"/>
              <a:t>)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Light"/>
              <a:cs typeface="+mn-cs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861" y="5295898"/>
            <a:ext cx="2238375" cy="223837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200" y="5330260"/>
            <a:ext cx="2169650" cy="216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226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31173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-70775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-100" normalizeH="0" baseline="0" noProof="0" dirty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Chapter </a:t>
            </a:r>
            <a:r>
              <a:rPr kumimoji="0" lang="en-US" sz="2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2.</a:t>
            </a:r>
            <a:endParaRPr kumimoji="0" lang="en-US" sz="2000" b="0" i="0" u="none" strike="noStrike" kern="1200" cap="none" spc="-100" normalizeH="0" baseline="0" noProof="0" dirty="0">
              <a:ln>
                <a:noFill/>
              </a:ln>
              <a:solidFill>
                <a:srgbClr val="BACCC3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>
                <a:ln>
                  <a:noFill/>
                </a:ln>
                <a:solidFill>
                  <a:srgbClr val="6A7E74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프로젝트 수행 계획</a:t>
            </a:r>
            <a:endParaRPr kumimoji="0" lang="ko-KR" altLang="ko-KR" sz="4000" b="0" i="0" u="none" strike="noStrike" kern="1200" cap="none" spc="-100" normalizeH="0" baseline="0" noProof="0" dirty="0">
              <a:ln>
                <a:noFill/>
              </a:ln>
              <a:solidFill>
                <a:srgbClr val="6A7E74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osefin Sans SemiBold"/>
                <a:ea typeface="맑은 고딕" panose="020B0503020000020004" pitchFamily="50" charset="-127"/>
                <a:cs typeface="+mn-cs"/>
              </a:rPr>
              <a:t>Team 7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67" name="TextBox 15"/>
          <p:cNvSpPr txBox="1"/>
          <p:nvPr/>
        </p:nvSpPr>
        <p:spPr>
          <a:xfrm>
            <a:off x="1104900" y="3873500"/>
            <a:ext cx="160782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000" spc="-100" noProof="0" dirty="0" smtClean="0">
                <a:solidFill>
                  <a:srgbClr val="222222"/>
                </a:solidFill>
                <a:latin typeface="Calibri"/>
                <a:ea typeface="Pretendard SemiBold"/>
              </a:rPr>
              <a:t>수행 일정</a:t>
            </a:r>
            <a:endParaRPr kumimoji="0" lang="ko-KR" altLang="en-US" sz="4000" b="0" i="0" u="none" strike="noStrike" kern="1200" cap="none" spc="-10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sp>
        <p:nvSpPr>
          <p:cNvPr id="69" name="TextBox 14"/>
          <p:cNvSpPr txBox="1"/>
          <p:nvPr/>
        </p:nvSpPr>
        <p:spPr>
          <a:xfrm>
            <a:off x="1130300" y="3289300"/>
            <a:ext cx="160401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Light"/>
                <a:cs typeface="+mn-cs"/>
              </a:rPr>
              <a:t>WBS</a:t>
            </a:r>
            <a:r>
              <a:rPr lang="en-US" altLang="ko-KR" sz="2400" dirty="0">
                <a:solidFill>
                  <a:srgbClr val="222222"/>
                </a:solidFill>
                <a:latin typeface="Calibri"/>
                <a:ea typeface="Pretendard Light"/>
              </a:rPr>
              <a:t> </a:t>
            </a:r>
            <a:r>
              <a:rPr lang="ko-KR" altLang="en-US" sz="2400" dirty="0" smtClean="0">
                <a:solidFill>
                  <a:srgbClr val="222222"/>
                </a:solidFill>
                <a:latin typeface="Calibri"/>
                <a:ea typeface="Pretendard Light"/>
              </a:rPr>
              <a:t>요약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Ligh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4536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31173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890" y="31173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-100" normalizeH="0" baseline="0" noProof="0" dirty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Chapter </a:t>
            </a:r>
            <a:r>
              <a:rPr kumimoji="0" lang="en-US" sz="2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3.</a:t>
            </a:r>
            <a:endParaRPr kumimoji="0" lang="en-US" sz="2000" b="0" i="0" u="none" strike="noStrike" kern="1200" cap="none" spc="-100" normalizeH="0" baseline="0" noProof="0" dirty="0">
              <a:ln>
                <a:noFill/>
              </a:ln>
              <a:solidFill>
                <a:srgbClr val="BACCC3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6A7E74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요구사항 및 기능 정의</a:t>
            </a:r>
            <a:endParaRPr kumimoji="0" lang="ko-KR" altLang="ko-KR" sz="4000" b="0" i="0" u="none" strike="noStrike" kern="1200" cap="none" spc="-100" normalizeH="0" baseline="0" noProof="0" dirty="0">
              <a:ln>
                <a:noFill/>
              </a:ln>
              <a:solidFill>
                <a:srgbClr val="6A7E74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osefin Sans SemiBold"/>
                <a:ea typeface="맑은 고딕" panose="020B0503020000020004" pitchFamily="50" charset="-127"/>
                <a:cs typeface="+mn-cs"/>
              </a:rPr>
              <a:t>Team 7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67" name="TextBox 15"/>
          <p:cNvSpPr txBox="1"/>
          <p:nvPr/>
        </p:nvSpPr>
        <p:spPr>
          <a:xfrm>
            <a:off x="1104900" y="3873500"/>
            <a:ext cx="160782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-10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Calibri"/>
                <a:ea typeface="Pretendard SemiBold"/>
                <a:cs typeface="+mn-cs"/>
              </a:rPr>
              <a:t>핵심 요구사항 정리</a:t>
            </a:r>
          </a:p>
        </p:txBody>
      </p:sp>
      <p:sp>
        <p:nvSpPr>
          <p:cNvPr id="69" name="TextBox 14"/>
          <p:cNvSpPr txBox="1"/>
          <p:nvPr/>
        </p:nvSpPr>
        <p:spPr>
          <a:xfrm>
            <a:off x="1130300" y="3289300"/>
            <a:ext cx="160401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ctr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 smtClean="0">
                <a:solidFill>
                  <a:srgbClr val="222222"/>
                </a:solidFill>
                <a:latin typeface="Calibri"/>
                <a:ea typeface="Pretendard Light"/>
              </a:rPr>
              <a:t>핵심 요구사항 정리를 위한 간단한 </a:t>
            </a:r>
            <a:r>
              <a:rPr lang="ko-KR" altLang="en-US" sz="2400" dirty="0" err="1" smtClean="0">
                <a:solidFill>
                  <a:srgbClr val="222222"/>
                </a:solidFill>
                <a:latin typeface="Calibri"/>
                <a:ea typeface="Pretendard Light"/>
              </a:rPr>
              <a:t>한줄</a:t>
            </a:r>
            <a:r>
              <a:rPr lang="ko-KR" altLang="en-US" sz="2400" dirty="0" smtClean="0">
                <a:solidFill>
                  <a:srgbClr val="222222"/>
                </a:solidFill>
                <a:latin typeface="Calibri"/>
                <a:ea typeface="Pretendard Light"/>
              </a:rPr>
              <a:t> 내용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alibri"/>
              <a:ea typeface="Pretendard Ligh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0233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8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31173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890" y="31173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-100" normalizeH="0" baseline="0" noProof="0" dirty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Chapter </a:t>
            </a:r>
            <a:r>
              <a:rPr kumimoji="0" lang="en-US" sz="2000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BACCC3"/>
                </a:solidFill>
                <a:effectLst/>
                <a:uLnTx/>
                <a:uFillTx/>
                <a:latin typeface="Josefin Sans SemiBold"/>
                <a:ea typeface="+mn-ea"/>
                <a:cs typeface="+mn-cs"/>
              </a:rPr>
              <a:t>3.</a:t>
            </a:r>
            <a:endParaRPr kumimoji="0" lang="en-US" sz="2000" b="0" i="0" u="none" strike="noStrike" kern="1200" cap="none" spc="-100" normalizeH="0" baseline="0" noProof="0" dirty="0">
              <a:ln>
                <a:noFill/>
              </a:ln>
              <a:solidFill>
                <a:srgbClr val="BACCC3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000" spc="-100" dirty="0" smtClean="0">
                <a:solidFill>
                  <a:srgbClr val="6A7E74"/>
                </a:solidFill>
                <a:latin typeface="Calibri"/>
                <a:ea typeface="Pretendard SemiBold"/>
              </a:rPr>
              <a:t>요구사항 및 기능 정의</a:t>
            </a:r>
            <a:endParaRPr kumimoji="0" lang="ko-KR" altLang="ko-KR" sz="4000" b="0" i="0" u="none" strike="noStrike" kern="1200" cap="none" spc="-100" normalizeH="0" baseline="0" noProof="0" dirty="0">
              <a:ln>
                <a:noFill/>
              </a:ln>
              <a:solidFill>
                <a:srgbClr val="6A7E74"/>
              </a:solidFill>
              <a:effectLst/>
              <a:uLnTx/>
              <a:uFillTx/>
              <a:latin typeface="Calibri"/>
              <a:ea typeface="Pretendard SemiBold"/>
              <a:cs typeface="+mn-cs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5900" y="1485900"/>
            <a:ext cx="330200" cy="2159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5887700" y="1473200"/>
            <a:ext cx="14859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1161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osefin Sans SemiBold"/>
                <a:ea typeface="맑은 고딕" panose="020B0503020000020004" pitchFamily="50" charset="-127"/>
                <a:cs typeface="+mn-cs"/>
              </a:rPr>
              <a:t>Team 7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Josefin Sans SemiBold"/>
              <a:ea typeface="+mn-ea"/>
              <a:cs typeface="+mn-cs"/>
            </a:endParaRPr>
          </a:p>
        </p:txBody>
      </p:sp>
      <p:sp>
        <p:nvSpPr>
          <p:cNvPr id="67" name="TextBox 15"/>
          <p:cNvSpPr txBox="1"/>
          <p:nvPr/>
        </p:nvSpPr>
        <p:spPr>
          <a:xfrm>
            <a:off x="1104900" y="3873500"/>
            <a:ext cx="160782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  <a:defRPr/>
            </a:pPr>
            <a:r>
              <a:rPr lang="ko-KR" altLang="en-US" sz="4000" spc="-100" dirty="0">
                <a:solidFill>
                  <a:srgbClr val="222222"/>
                </a:solidFill>
                <a:ea typeface="Pretendard SemiBold"/>
              </a:rPr>
              <a:t>주요 구현 내용</a:t>
            </a:r>
          </a:p>
        </p:txBody>
      </p:sp>
      <p:sp>
        <p:nvSpPr>
          <p:cNvPr id="69" name="TextBox 14"/>
          <p:cNvSpPr txBox="1"/>
          <p:nvPr/>
        </p:nvSpPr>
        <p:spPr>
          <a:xfrm>
            <a:off x="1130300" y="3289300"/>
            <a:ext cx="160401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  <a:defRPr/>
            </a:pPr>
            <a:r>
              <a:rPr lang="ko-KR" altLang="en-US" sz="2400" dirty="0">
                <a:solidFill>
                  <a:srgbClr val="222222"/>
                </a:solidFill>
                <a:ea typeface="Pretendard Light"/>
              </a:rPr>
              <a:t>로그인</a:t>
            </a:r>
            <a:r>
              <a:rPr lang="en-US" altLang="ko-KR" sz="2400" dirty="0">
                <a:solidFill>
                  <a:srgbClr val="222222"/>
                </a:solidFill>
                <a:ea typeface="Pretendard Light"/>
              </a:rPr>
              <a:t>, </a:t>
            </a:r>
            <a:r>
              <a:rPr lang="ko-KR" altLang="en-US" sz="2400" dirty="0" err="1">
                <a:solidFill>
                  <a:srgbClr val="222222"/>
                </a:solidFill>
                <a:ea typeface="Pretendard Light"/>
              </a:rPr>
              <a:t>피드</a:t>
            </a:r>
            <a:r>
              <a:rPr lang="en-US" altLang="ko-KR" sz="2400" dirty="0">
                <a:solidFill>
                  <a:srgbClr val="222222"/>
                </a:solidFill>
                <a:ea typeface="Pretendard Light"/>
              </a:rPr>
              <a:t>, </a:t>
            </a:r>
            <a:r>
              <a:rPr lang="ko-KR" altLang="en-US" sz="2400" dirty="0">
                <a:solidFill>
                  <a:srgbClr val="222222"/>
                </a:solidFill>
                <a:ea typeface="Pretendard Light"/>
              </a:rPr>
              <a:t>게시물</a:t>
            </a:r>
            <a:r>
              <a:rPr lang="en-US" altLang="ko-KR" sz="2400" dirty="0">
                <a:solidFill>
                  <a:srgbClr val="222222"/>
                </a:solidFill>
                <a:ea typeface="Pretendard Light"/>
              </a:rPr>
              <a:t>, </a:t>
            </a:r>
            <a:r>
              <a:rPr lang="ko-KR" altLang="en-US" sz="2400" dirty="0">
                <a:solidFill>
                  <a:srgbClr val="222222"/>
                </a:solidFill>
                <a:ea typeface="Pretendard Light"/>
              </a:rPr>
              <a:t>프로필</a:t>
            </a:r>
            <a:r>
              <a:rPr lang="en-US" altLang="ko-KR" sz="2400" dirty="0">
                <a:solidFill>
                  <a:srgbClr val="222222"/>
                </a:solidFill>
                <a:ea typeface="Pretendard Light"/>
              </a:rPr>
              <a:t>, </a:t>
            </a:r>
            <a:r>
              <a:rPr lang="ko-KR" altLang="en-US" sz="2400" dirty="0">
                <a:solidFill>
                  <a:srgbClr val="222222"/>
                </a:solidFill>
                <a:ea typeface="Pretendard Light"/>
              </a:rPr>
              <a:t>댓글</a:t>
            </a:r>
            <a:r>
              <a:rPr lang="en-US" altLang="ko-KR" sz="2400" dirty="0">
                <a:solidFill>
                  <a:srgbClr val="222222"/>
                </a:solidFill>
                <a:ea typeface="Pretendard Light"/>
              </a:rPr>
              <a:t>·</a:t>
            </a:r>
            <a:r>
              <a:rPr lang="ko-KR" altLang="en-US" sz="2400" dirty="0">
                <a:solidFill>
                  <a:srgbClr val="222222"/>
                </a:solidFill>
                <a:ea typeface="Pretendard Light"/>
              </a:rPr>
              <a:t>좋아요</a:t>
            </a:r>
            <a:r>
              <a:rPr lang="en-US" altLang="ko-KR" sz="2400" dirty="0">
                <a:solidFill>
                  <a:srgbClr val="222222"/>
                </a:solidFill>
                <a:ea typeface="Pretendard Light"/>
              </a:rPr>
              <a:t>, AI </a:t>
            </a:r>
            <a:r>
              <a:rPr lang="ko-KR" altLang="en-US" sz="2400" dirty="0">
                <a:solidFill>
                  <a:srgbClr val="222222"/>
                </a:solidFill>
                <a:ea typeface="Pretendard Light"/>
              </a:rPr>
              <a:t>해시태그 등 핵심 기능 개발 및 </a:t>
            </a:r>
            <a:r>
              <a:rPr lang="en-US" altLang="ko-KR" sz="2400" dirty="0">
                <a:solidFill>
                  <a:srgbClr val="222222"/>
                </a:solidFill>
                <a:ea typeface="Pretendard Light"/>
              </a:rPr>
              <a:t>UX </a:t>
            </a:r>
            <a:r>
              <a:rPr lang="ko-KR" altLang="en-US" sz="2400" dirty="0">
                <a:solidFill>
                  <a:srgbClr val="222222"/>
                </a:solidFill>
                <a:ea typeface="Pretendard Light"/>
              </a:rPr>
              <a:t>개선</a:t>
            </a:r>
            <a:endParaRPr lang="en-US" altLang="ko-KR" sz="2400" dirty="0">
              <a:solidFill>
                <a:srgbClr val="222222"/>
              </a:solidFill>
              <a:ea typeface="Pretendard Light"/>
            </a:endParaRPr>
          </a:p>
        </p:txBody>
      </p:sp>
      <p:pic>
        <p:nvPicPr>
          <p:cNvPr id="20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6757" y="4873337"/>
            <a:ext cx="1981200" cy="1981200"/>
          </a:xfrm>
          <a:prstGeom prst="rect">
            <a:avLst/>
          </a:prstGeom>
        </p:spPr>
      </p:pic>
      <p:sp>
        <p:nvSpPr>
          <p:cNvPr id="21" name="TextBox 10"/>
          <p:cNvSpPr txBox="1"/>
          <p:nvPr/>
        </p:nvSpPr>
        <p:spPr>
          <a:xfrm>
            <a:off x="6024506" y="5617738"/>
            <a:ext cx="1765701" cy="3363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altLang="en-US" sz="3000" b="0" i="0" u="none" strike="noStrike" spc="-100" dirty="0" smtClean="0">
                <a:solidFill>
                  <a:srgbClr val="FFFFFF"/>
                </a:solidFill>
                <a:ea typeface="Pretendard SemiBold"/>
              </a:rPr>
              <a:t>로그인</a:t>
            </a:r>
            <a:endParaRPr lang="ko-KR" sz="3000" b="0" i="0" u="none" strike="noStrike" spc="-100" dirty="0">
              <a:solidFill>
                <a:srgbClr val="FFFFFF"/>
              </a:solidFill>
              <a:ea typeface="Pretendard SemiBold"/>
            </a:endParaRPr>
          </a:p>
        </p:txBody>
      </p:sp>
      <p:pic>
        <p:nvPicPr>
          <p:cNvPr id="22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19342" y="4869873"/>
            <a:ext cx="1870075" cy="1870075"/>
          </a:xfrm>
          <a:prstGeom prst="rect">
            <a:avLst/>
          </a:prstGeom>
        </p:spPr>
      </p:pic>
      <p:sp>
        <p:nvSpPr>
          <p:cNvPr id="23" name="TextBox 13"/>
          <p:cNvSpPr txBox="1"/>
          <p:nvPr/>
        </p:nvSpPr>
        <p:spPr>
          <a:xfrm>
            <a:off x="8340725" y="5560292"/>
            <a:ext cx="1427307" cy="629228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altLang="en-US" sz="3000" b="0" i="0" u="none" strike="noStrike" spc="-100" dirty="0" err="1" smtClean="0">
                <a:solidFill>
                  <a:srgbClr val="466456"/>
                </a:solidFill>
                <a:ea typeface="Pretendard SemiBold"/>
              </a:rPr>
              <a:t>피드</a:t>
            </a:r>
            <a:endParaRPr lang="ko-KR" sz="3000" b="0" i="0" u="none" strike="noStrike" spc="-100" dirty="0">
              <a:solidFill>
                <a:srgbClr val="466456"/>
              </a:solidFill>
              <a:ea typeface="Pretendard SemiBold"/>
            </a:endParaRPr>
          </a:p>
        </p:txBody>
      </p:sp>
      <p:pic>
        <p:nvPicPr>
          <p:cNvPr id="27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0800" y="4838700"/>
            <a:ext cx="1981200" cy="1981200"/>
          </a:xfrm>
          <a:prstGeom prst="rect">
            <a:avLst/>
          </a:prstGeom>
        </p:spPr>
      </p:pic>
      <p:sp>
        <p:nvSpPr>
          <p:cNvPr id="29" name="TextBox 10"/>
          <p:cNvSpPr txBox="1"/>
          <p:nvPr/>
        </p:nvSpPr>
        <p:spPr>
          <a:xfrm>
            <a:off x="10321925" y="5395909"/>
            <a:ext cx="1765701" cy="107853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altLang="en-US" sz="3000" spc="-100" dirty="0" smtClean="0">
                <a:solidFill>
                  <a:srgbClr val="FFFFFF"/>
                </a:solidFill>
                <a:ea typeface="Pretendard SemiBold"/>
              </a:rPr>
              <a:t>댓글</a:t>
            </a:r>
            <a:endParaRPr lang="en-US" altLang="ko-KR" sz="3000" spc="-100" dirty="0">
              <a:solidFill>
                <a:srgbClr val="FFFFFF"/>
              </a:solidFill>
              <a:ea typeface="Pretendard SemiBold"/>
            </a:endParaRPr>
          </a:p>
          <a:p>
            <a:pPr lvl="0" algn="ctr">
              <a:lnSpc>
                <a:spcPct val="99600"/>
              </a:lnSpc>
            </a:pPr>
            <a:r>
              <a:rPr lang="ko-KR" altLang="en-US" sz="3000" b="0" i="0" u="none" strike="noStrike" spc="-100" dirty="0" smtClean="0">
                <a:solidFill>
                  <a:srgbClr val="FFFFFF"/>
                </a:solidFill>
                <a:ea typeface="Pretendard SemiBold"/>
              </a:rPr>
              <a:t>좋아요</a:t>
            </a:r>
            <a:endParaRPr lang="ko-KR" sz="3000" b="0" i="0" u="none" strike="noStrike" spc="-100" dirty="0">
              <a:solidFill>
                <a:srgbClr val="FFFFFF"/>
              </a:solidFill>
              <a:ea typeface="Pretendard SemiBold"/>
            </a:endParaRPr>
          </a:p>
        </p:txBody>
      </p:sp>
      <p:pic>
        <p:nvPicPr>
          <p:cNvPr id="30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93246" y="7101419"/>
            <a:ext cx="1870075" cy="1870075"/>
          </a:xfrm>
          <a:prstGeom prst="rect">
            <a:avLst/>
          </a:prstGeom>
        </p:spPr>
      </p:pic>
      <p:sp>
        <p:nvSpPr>
          <p:cNvPr id="31" name="TextBox 13"/>
          <p:cNvSpPr txBox="1"/>
          <p:nvPr/>
        </p:nvSpPr>
        <p:spPr>
          <a:xfrm>
            <a:off x="6214629" y="7820802"/>
            <a:ext cx="1427307" cy="431307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altLang="en-US" sz="3000" b="0" i="0" u="none" strike="noStrike" spc="-100" dirty="0" smtClean="0">
                <a:solidFill>
                  <a:srgbClr val="466456"/>
                </a:solidFill>
                <a:ea typeface="Pretendard SemiBold"/>
              </a:rPr>
              <a:t>프로필</a:t>
            </a:r>
            <a:endParaRPr lang="ko-KR" sz="3000" b="0" i="0" u="none" strike="noStrike" spc="-100" dirty="0">
              <a:solidFill>
                <a:srgbClr val="466456"/>
              </a:solidFill>
              <a:ea typeface="Pretendard SemiBold"/>
            </a:endParaRPr>
          </a:p>
        </p:txBody>
      </p:sp>
      <p:pic>
        <p:nvPicPr>
          <p:cNvPr id="34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19342" y="7068223"/>
            <a:ext cx="1981200" cy="1981200"/>
          </a:xfrm>
          <a:prstGeom prst="rect">
            <a:avLst/>
          </a:prstGeom>
        </p:spPr>
      </p:pic>
      <p:sp>
        <p:nvSpPr>
          <p:cNvPr id="35" name="TextBox 10"/>
          <p:cNvSpPr txBox="1"/>
          <p:nvPr/>
        </p:nvSpPr>
        <p:spPr>
          <a:xfrm>
            <a:off x="8227091" y="7755178"/>
            <a:ext cx="1765701" cy="336349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altLang="en-US" sz="3000" b="0" i="0" u="none" strike="noStrike" spc="-100" dirty="0" smtClean="0">
                <a:solidFill>
                  <a:srgbClr val="FFFFFF"/>
                </a:solidFill>
                <a:ea typeface="Pretendard SemiBold"/>
              </a:rPr>
              <a:t>게시물</a:t>
            </a:r>
            <a:endParaRPr lang="ko-KR" sz="3000" b="0" i="0" u="none" strike="noStrike" spc="-100" dirty="0">
              <a:solidFill>
                <a:srgbClr val="FFFFFF"/>
              </a:solidFill>
              <a:ea typeface="Pretendard SemiBold"/>
            </a:endParaRPr>
          </a:p>
        </p:txBody>
      </p:sp>
      <p:pic>
        <p:nvPicPr>
          <p:cNvPr id="3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21925" y="7156489"/>
            <a:ext cx="1870075" cy="1870075"/>
          </a:xfrm>
          <a:prstGeom prst="rect">
            <a:avLst/>
          </a:prstGeom>
        </p:spPr>
      </p:pic>
      <p:sp>
        <p:nvSpPr>
          <p:cNvPr id="39" name="TextBox 13"/>
          <p:cNvSpPr txBox="1"/>
          <p:nvPr/>
        </p:nvSpPr>
        <p:spPr>
          <a:xfrm>
            <a:off x="10543308" y="7494134"/>
            <a:ext cx="1427307" cy="928085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altLang="ko-KR" sz="3000" b="0" i="0" u="none" strike="noStrike" spc="-100" dirty="0" smtClean="0">
                <a:solidFill>
                  <a:srgbClr val="466456"/>
                </a:solidFill>
                <a:ea typeface="Pretendard SemiBold"/>
              </a:rPr>
              <a:t>AI </a:t>
            </a:r>
            <a:r>
              <a:rPr lang="ko-KR" altLang="en-US" sz="3000" b="0" i="0" u="none" strike="noStrike" spc="-100" dirty="0" smtClean="0">
                <a:solidFill>
                  <a:srgbClr val="466456"/>
                </a:solidFill>
                <a:ea typeface="Pretendard SemiBold"/>
              </a:rPr>
              <a:t>해시태그</a:t>
            </a:r>
            <a:endParaRPr lang="ko-KR" sz="3000" b="0" i="0" u="none" strike="noStrike" spc="-100" dirty="0">
              <a:solidFill>
                <a:srgbClr val="466456"/>
              </a:solidFill>
              <a:ea typeface="Pretendar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937881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581</TotalTime>
  <Words>649</Words>
  <Application>Microsoft Office PowerPoint</Application>
  <PresentationFormat>사용자 지정</PresentationFormat>
  <Paragraphs>192</Paragraphs>
  <Slides>26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8" baseType="lpstr">
      <vt:lpstr>Josefin Sans SemiBold</vt:lpstr>
      <vt:lpstr>Arial</vt:lpstr>
      <vt:lpstr>맑은 고딕</vt:lpstr>
      <vt:lpstr>Pretendard Bold</vt:lpstr>
      <vt:lpstr>Pretendard Regular</vt:lpstr>
      <vt:lpstr>Pretendard Light</vt:lpstr>
      <vt:lpstr>Pretendard ExtraLight</vt:lpstr>
      <vt:lpstr>Calibri</vt:lpstr>
      <vt:lpstr>Pretendard ExtraBold</vt:lpstr>
      <vt:lpstr>Pretendard Medium</vt:lpstr>
      <vt:lpstr>Pretendard SemiBold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user</cp:lastModifiedBy>
  <cp:revision>38</cp:revision>
  <dcterms:created xsi:type="dcterms:W3CDTF">2006-08-16T00:00:00Z</dcterms:created>
  <dcterms:modified xsi:type="dcterms:W3CDTF">2025-09-17T12:50:46Z</dcterms:modified>
</cp:coreProperties>
</file>

<file path=docProps/thumbnail.jpeg>
</file>